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90" r:id="rId3"/>
    <p:sldId id="395" r:id="rId4"/>
    <p:sldId id="305" r:id="rId5"/>
    <p:sldId id="568" r:id="rId6"/>
    <p:sldId id="696" r:id="rId7"/>
    <p:sldId id="401" r:id="rId8"/>
    <p:sldId id="418" r:id="rId9"/>
    <p:sldId id="724" r:id="rId10"/>
    <p:sldId id="725" r:id="rId11"/>
    <p:sldId id="257" r:id="rId12"/>
    <p:sldId id="595" r:id="rId13"/>
    <p:sldId id="697" r:id="rId14"/>
    <p:sldId id="708" r:id="rId15"/>
    <p:sldId id="698" r:id="rId16"/>
    <p:sldId id="711" r:id="rId17"/>
    <p:sldId id="712" r:id="rId18"/>
    <p:sldId id="714" r:id="rId19"/>
    <p:sldId id="715" r:id="rId20"/>
    <p:sldId id="716" r:id="rId21"/>
    <p:sldId id="717" r:id="rId22"/>
    <p:sldId id="718" r:id="rId23"/>
    <p:sldId id="722" r:id="rId24"/>
    <p:sldId id="719" r:id="rId25"/>
    <p:sldId id="720" r:id="rId26"/>
    <p:sldId id="705" r:id="rId27"/>
    <p:sldId id="727" r:id="rId28"/>
    <p:sldId id="732" r:id="rId29"/>
    <p:sldId id="735" r:id="rId30"/>
    <p:sldId id="729" r:id="rId31"/>
    <p:sldId id="731" r:id="rId32"/>
    <p:sldId id="733" r:id="rId33"/>
    <p:sldId id="734" r:id="rId34"/>
    <p:sldId id="738" r:id="rId35"/>
    <p:sldId id="739" r:id="rId36"/>
    <p:sldId id="740" r:id="rId37"/>
    <p:sldId id="741" r:id="rId38"/>
    <p:sldId id="723" r:id="rId39"/>
    <p:sldId id="703" r:id="rId40"/>
    <p:sldId id="704" r:id="rId41"/>
    <p:sldId id="710" r:id="rId42"/>
    <p:sldId id="691" r:id="rId4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EA4"/>
    <a:srgbClr val="CCFF99"/>
    <a:srgbClr val="FFFF99"/>
    <a:srgbClr val="00FFFF"/>
    <a:srgbClr val="009E47"/>
    <a:srgbClr val="005426"/>
    <a:srgbClr val="A6D6D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740" autoAdjust="0"/>
    <p:restoredTop sz="98592" autoAdjust="0"/>
  </p:normalViewPr>
  <p:slideViewPr>
    <p:cSldViewPr>
      <p:cViewPr varScale="1">
        <p:scale>
          <a:sx n="73" d="100"/>
          <a:sy n="73" d="100"/>
        </p:scale>
        <p:origin x="-12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BFC486-A5EE-468D-A8C6-1C0847DE7AD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BD3366-514C-488D-92D7-167A57D68FCD}">
      <dgm:prSet phldrT="[Текст]"/>
      <dgm:spPr>
        <a:solidFill>
          <a:srgbClr val="92D050">
            <a:alpha val="67000"/>
          </a:srgb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ИЗУЧЕНИЕ ОТРЫВКА</a:t>
          </a:r>
        </a:p>
        <a:p>
          <a:r>
            <a:rPr lang="ru-RU" dirty="0" smtClean="0">
              <a:solidFill>
                <a:schemeClr val="accent2">
                  <a:lumMod val="75000"/>
                </a:schemeClr>
              </a:solidFill>
            </a:rPr>
            <a:t>(герменевтика и экзегетика)</a:t>
          </a:r>
          <a:endParaRPr lang="ru-RU" dirty="0">
            <a:solidFill>
              <a:schemeClr val="accent2">
                <a:lumMod val="75000"/>
              </a:schemeClr>
            </a:solidFill>
          </a:endParaRPr>
        </a:p>
      </dgm:t>
    </dgm:pt>
    <dgm:pt modelId="{646FDD4F-63F1-4626-A163-88EA82D431E2}" type="parTrans" cxnId="{E4F2F65D-8CB4-4F45-9C74-23817D2DF8E9}">
      <dgm:prSet/>
      <dgm:spPr/>
      <dgm:t>
        <a:bodyPr/>
        <a:lstStyle/>
        <a:p>
          <a:endParaRPr lang="ru-RU"/>
        </a:p>
      </dgm:t>
    </dgm:pt>
    <dgm:pt modelId="{54AE744C-A896-48B1-8754-529B130E19F9}" type="sibTrans" cxnId="{E4F2F65D-8CB4-4F45-9C74-23817D2DF8E9}">
      <dgm:prSet/>
      <dgm:spPr/>
      <dgm:t>
        <a:bodyPr/>
        <a:lstStyle/>
        <a:p>
          <a:endParaRPr lang="ru-RU"/>
        </a:p>
      </dgm:t>
    </dgm:pt>
    <dgm:pt modelId="{411C82AF-F886-463E-9AA1-8134E7BAD2BF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СОСТАВЛЕНИЕ ПЛАНА И ТЕКСТА</a:t>
          </a:r>
        </a:p>
        <a:p>
          <a:r>
            <a:rPr lang="ru-RU" dirty="0" smtClean="0">
              <a:solidFill>
                <a:schemeClr val="accent2">
                  <a:lumMod val="75000"/>
                </a:schemeClr>
              </a:solidFill>
            </a:rPr>
            <a:t>(композиция)</a:t>
          </a:r>
          <a:endParaRPr lang="ru-RU" dirty="0">
            <a:solidFill>
              <a:schemeClr val="accent2">
                <a:lumMod val="75000"/>
              </a:schemeClr>
            </a:solidFill>
          </a:endParaRPr>
        </a:p>
      </dgm:t>
    </dgm:pt>
    <dgm:pt modelId="{1B852868-AA17-4E38-B203-0C7F4C06A696}" type="parTrans" cxnId="{2377292A-0C14-43A5-84AB-960ABFC87A15}">
      <dgm:prSet/>
      <dgm:spPr/>
      <dgm:t>
        <a:bodyPr/>
        <a:lstStyle/>
        <a:p>
          <a:endParaRPr lang="ru-RU"/>
        </a:p>
      </dgm:t>
    </dgm:pt>
    <dgm:pt modelId="{006E3D5D-6F9B-49C2-A18A-49B106F88973}" type="sibTrans" cxnId="{2377292A-0C14-43A5-84AB-960ABFC87A15}">
      <dgm:prSet/>
      <dgm:spPr/>
      <dgm:t>
        <a:bodyPr/>
        <a:lstStyle/>
        <a:p>
          <a:endParaRPr lang="ru-RU"/>
        </a:p>
      </dgm:t>
    </dgm:pt>
    <dgm:pt modelId="{E4E8B72E-7BC8-4A47-ADA4-73A31149DBB7}">
      <dgm:prSet phldrT="[Текст]"/>
      <dgm:spPr>
        <a:solidFill>
          <a:srgbClr val="C00000">
            <a:alpha val="60000"/>
          </a:srgbClr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ПРОИЗНЕСЕНИЕ </a:t>
          </a:r>
        </a:p>
        <a:p>
          <a:r>
            <a:rPr lang="ru-RU" dirty="0" smtClean="0">
              <a:solidFill>
                <a:schemeClr val="accent2">
                  <a:lumMod val="75000"/>
                </a:schemeClr>
              </a:solidFill>
            </a:rPr>
            <a:t>(риторика)</a:t>
          </a:r>
          <a:endParaRPr lang="ru-RU" dirty="0">
            <a:solidFill>
              <a:schemeClr val="accent2">
                <a:lumMod val="75000"/>
              </a:schemeClr>
            </a:solidFill>
          </a:endParaRPr>
        </a:p>
      </dgm:t>
    </dgm:pt>
    <dgm:pt modelId="{D829455E-AEAD-4F2C-BF88-07FBB7120028}" type="parTrans" cxnId="{F74881D5-3545-41A8-B6A8-2362DF6A02CB}">
      <dgm:prSet/>
      <dgm:spPr/>
      <dgm:t>
        <a:bodyPr/>
        <a:lstStyle/>
        <a:p>
          <a:endParaRPr lang="ru-RU"/>
        </a:p>
      </dgm:t>
    </dgm:pt>
    <dgm:pt modelId="{4045BE7D-2788-490F-AC38-74C54CA3F986}" type="sibTrans" cxnId="{F74881D5-3545-41A8-B6A8-2362DF6A02CB}">
      <dgm:prSet/>
      <dgm:spPr/>
      <dgm:t>
        <a:bodyPr/>
        <a:lstStyle/>
        <a:p>
          <a:endParaRPr lang="ru-RU"/>
        </a:p>
      </dgm:t>
    </dgm:pt>
    <dgm:pt modelId="{7688223E-8866-44B6-B140-3F7F4ACFDD42}" type="pres">
      <dgm:prSet presAssocID="{90BFC486-A5EE-468D-A8C6-1C0847DE7AD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E504CC-C544-4EA1-9153-10A94BE23D0F}" type="pres">
      <dgm:prSet presAssocID="{D3BD3366-514C-488D-92D7-167A57D68FC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0067C3-A85D-4740-856F-83434B9A0576}" type="pres">
      <dgm:prSet presAssocID="{54AE744C-A896-48B1-8754-529B130E19F9}" presName="spacer" presStyleCnt="0"/>
      <dgm:spPr/>
    </dgm:pt>
    <dgm:pt modelId="{28B0C687-6F2F-4E4E-8CA7-9E5F59D3D10B}" type="pres">
      <dgm:prSet presAssocID="{411C82AF-F886-463E-9AA1-8134E7BAD2B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2B72EC-DEC1-4474-9EAB-C5C47248314F}" type="pres">
      <dgm:prSet presAssocID="{006E3D5D-6F9B-49C2-A18A-49B106F88973}" presName="spacer" presStyleCnt="0"/>
      <dgm:spPr/>
    </dgm:pt>
    <dgm:pt modelId="{CA46E7BD-4DF5-4A90-8D96-2172AE75D670}" type="pres">
      <dgm:prSet presAssocID="{E4E8B72E-7BC8-4A47-ADA4-73A31149DBB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4881D5-3545-41A8-B6A8-2362DF6A02CB}" srcId="{90BFC486-A5EE-468D-A8C6-1C0847DE7AD3}" destId="{E4E8B72E-7BC8-4A47-ADA4-73A31149DBB7}" srcOrd="2" destOrd="0" parTransId="{D829455E-AEAD-4F2C-BF88-07FBB7120028}" sibTransId="{4045BE7D-2788-490F-AC38-74C54CA3F986}"/>
    <dgm:cxn modelId="{1263DE7C-5529-43F4-A910-FE78ED1DF26B}" type="presOf" srcId="{D3BD3366-514C-488D-92D7-167A57D68FCD}" destId="{35E504CC-C544-4EA1-9153-10A94BE23D0F}" srcOrd="0" destOrd="0" presId="urn:microsoft.com/office/officeart/2005/8/layout/vList2"/>
    <dgm:cxn modelId="{A7B2DC88-3BB6-4B39-9601-3D7378954618}" type="presOf" srcId="{E4E8B72E-7BC8-4A47-ADA4-73A31149DBB7}" destId="{CA46E7BD-4DF5-4A90-8D96-2172AE75D670}" srcOrd="0" destOrd="0" presId="urn:microsoft.com/office/officeart/2005/8/layout/vList2"/>
    <dgm:cxn modelId="{E4F2F65D-8CB4-4F45-9C74-23817D2DF8E9}" srcId="{90BFC486-A5EE-468D-A8C6-1C0847DE7AD3}" destId="{D3BD3366-514C-488D-92D7-167A57D68FCD}" srcOrd="0" destOrd="0" parTransId="{646FDD4F-63F1-4626-A163-88EA82D431E2}" sibTransId="{54AE744C-A896-48B1-8754-529B130E19F9}"/>
    <dgm:cxn modelId="{4BC6D788-03F2-4B2B-BF4E-617234B4B600}" type="presOf" srcId="{90BFC486-A5EE-468D-A8C6-1C0847DE7AD3}" destId="{7688223E-8866-44B6-B140-3F7F4ACFDD42}" srcOrd="0" destOrd="0" presId="urn:microsoft.com/office/officeart/2005/8/layout/vList2"/>
    <dgm:cxn modelId="{EA9EC95C-04AC-4B5F-869F-8D15A0C2EF34}" type="presOf" srcId="{411C82AF-F886-463E-9AA1-8134E7BAD2BF}" destId="{28B0C687-6F2F-4E4E-8CA7-9E5F59D3D10B}" srcOrd="0" destOrd="0" presId="urn:microsoft.com/office/officeart/2005/8/layout/vList2"/>
    <dgm:cxn modelId="{2377292A-0C14-43A5-84AB-960ABFC87A15}" srcId="{90BFC486-A5EE-468D-A8C6-1C0847DE7AD3}" destId="{411C82AF-F886-463E-9AA1-8134E7BAD2BF}" srcOrd="1" destOrd="0" parTransId="{1B852868-AA17-4E38-B203-0C7F4C06A696}" sibTransId="{006E3D5D-6F9B-49C2-A18A-49B106F88973}"/>
    <dgm:cxn modelId="{41FA2473-E332-49F9-9E67-129EF207FC67}" type="presParOf" srcId="{7688223E-8866-44B6-B140-3F7F4ACFDD42}" destId="{35E504CC-C544-4EA1-9153-10A94BE23D0F}" srcOrd="0" destOrd="0" presId="urn:microsoft.com/office/officeart/2005/8/layout/vList2"/>
    <dgm:cxn modelId="{E0554267-1D8B-466F-A9E5-73F8320789B2}" type="presParOf" srcId="{7688223E-8866-44B6-B140-3F7F4ACFDD42}" destId="{DE0067C3-A85D-4740-856F-83434B9A0576}" srcOrd="1" destOrd="0" presId="urn:microsoft.com/office/officeart/2005/8/layout/vList2"/>
    <dgm:cxn modelId="{F7FC2B91-DDD6-4128-A424-AAD028B14116}" type="presParOf" srcId="{7688223E-8866-44B6-B140-3F7F4ACFDD42}" destId="{28B0C687-6F2F-4E4E-8CA7-9E5F59D3D10B}" srcOrd="2" destOrd="0" presId="urn:microsoft.com/office/officeart/2005/8/layout/vList2"/>
    <dgm:cxn modelId="{829DEE77-3E2F-4908-9A51-7CF8B9204FB8}" type="presParOf" srcId="{7688223E-8866-44B6-B140-3F7F4ACFDD42}" destId="{0D2B72EC-DEC1-4474-9EAB-C5C47248314F}" srcOrd="3" destOrd="0" presId="urn:microsoft.com/office/officeart/2005/8/layout/vList2"/>
    <dgm:cxn modelId="{218AAB22-BE2C-4EF7-B6D2-6CB8E616A8D6}" type="presParOf" srcId="{7688223E-8866-44B6-B140-3F7F4ACFDD42}" destId="{CA46E7BD-4DF5-4A90-8D96-2172AE75D670}" srcOrd="4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5BA271D-DFC6-46E3-BE7E-D205C1D510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664C6F-E3AA-46A3-AE15-4EDF5E6EDBE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66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9E9EE5-F27F-4FDC-B6D7-1AF4CB13684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A425AB-F33B-41A5-A3E8-70A1116682D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64DB50-4037-4101-BE52-494FCFC52DBE}" type="slidenum">
              <a:rPr lang="ru-RU" smtClean="0">
                <a:latin typeface="Arial" pitchFamily="34" charset="0"/>
              </a:rPr>
              <a:pPr>
                <a:defRPr/>
              </a:pPr>
              <a:t>12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4710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710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9F7890F-83C6-439A-8879-217D1837CC8A}" type="slidenum">
              <a:rPr lang="ru-RU" sz="1200"/>
              <a:pPr algn="r"/>
              <a:t>12</a:t>
            </a:fld>
            <a:endParaRPr lang="ru-RU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6A1D3F-5AD1-45C7-ABF0-BFCBB08AA139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B2D191-2320-4AFB-BEAF-851760587E19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850602-9BDE-44B6-B715-C248685DD3CB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8CD15C-9924-4A9B-B122-A2B92A67DD75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200967-4BAF-4193-B900-B7B56BB8DB79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634B3D-141D-40E3-BAEC-94FF6215C823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FC21B6-ACA4-4298-A9D5-DF04C75AD43C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204AD3-79D2-4DBB-9960-B4D41EF1FFD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9A60F4-4BF8-461D-9052-96FDEA0B2182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F6FED5-041B-4499-B697-767A758F2415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D8F6DE-F7E4-4B34-A0E4-D3CBF4435CAF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9D012A-EEF7-4252-937F-4C844842DBE9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3F6F52-F1D4-410A-9C49-28B599171EBA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ACEF30-EDC4-443F-BE64-52CFFE0CE5D2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F90469-7C9A-4C30-895A-BFBBC888E568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BA271D-DFC6-46E3-BE7E-D205C1D5107D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BA271D-DFC6-46E3-BE7E-D205C1D5107D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BA271D-DFC6-46E3-BE7E-D205C1D5107D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78759C-E824-4B78-A5AC-1F41B6107D7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BA271D-DFC6-46E3-BE7E-D205C1D5107D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9FAB-FCC0-4C1F-90F1-A8C42F2A54F7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9FAB-FCC0-4C1F-90F1-A8C42F2A54F7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D9FAB-FCC0-4C1F-90F1-A8C42F2A54F7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97FA3-DA94-4A67-AC01-747DC7C4DA68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BA271D-DFC6-46E3-BE7E-D205C1D5107D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BA271D-DFC6-46E3-BE7E-D205C1D5107D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BA271D-DFC6-46E3-BE7E-D205C1D5107D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BA271D-DFC6-46E3-BE7E-D205C1D5107D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AB52E8-6566-48E6-ABBC-3F0083D8B0A8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6CAE31-0DEC-4B21-8CFB-57B4CB69FEF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ACDC07-0CA9-4A91-83A1-FBCA11554818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05C368-5321-424A-9366-568C011E006E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444D7A-55C3-49CD-8338-37DF16B8652B}" type="slidenum">
              <a:rPr lang="ru-RU" smtClean="0"/>
              <a:pPr>
                <a:defRPr/>
              </a:pPr>
              <a:t>42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610589-3227-4061-B77B-ED7A374A1FA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62B145-E336-4376-8FA9-6DFD6429A02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B0DCB3-D7E7-46EA-BB17-EA9DD935463F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706890-E249-45D8-9D93-8A5DE74AC5C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558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E2C09F-9390-4DF9-85EE-2F9A6CA2EC0F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6D542-5636-40D2-891D-C88221472A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C72B9-3DCE-4440-91B9-363712A911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B53EF-65D8-44C7-BC6B-E9B1B032D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BBF87-9B0C-46A7-9497-6F9C31EB0A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F2529-32B3-4057-AD2A-639092417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D4CCA-6E2E-409C-89CB-E4016E091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8E948-391E-483E-87AF-B5E69AEEA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1F21B-AB51-4315-A949-9A7E687194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6DFEC-5D10-45AD-8115-26C2D96DB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9EEF7-2691-4621-982F-01BEC1AB22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A93AA-2886-4F54-AA2D-6FBC2A8A58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8334356-882B-4E2F-B827-BC324B3147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ГОМИЛЕТИКА 2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71494"/>
          </a:xfrm>
        </p:spPr>
        <p:txBody>
          <a:bodyPr/>
          <a:lstStyle/>
          <a:p>
            <a:pPr>
              <a:defRPr/>
            </a:pPr>
            <a:r>
              <a:rPr lang="ru-RU" sz="2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Теория и практика БИБЛЕЙСКОЙ проповеди</a:t>
            </a:r>
            <a:endParaRPr lang="ru-RU" sz="2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571500"/>
            <a:ext cx="8229600" cy="39830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		</a:t>
            </a:r>
          </a:p>
          <a:p>
            <a:pPr eaLnBrk="1" hangingPunct="1"/>
            <a:r>
              <a:rPr lang="ru-RU" smtClean="0"/>
              <a:t>Если не придерживаться принципа богодухновенности то мы низводим слово Божье на уровень слова человеческого.</a:t>
            </a:r>
          </a:p>
          <a:p>
            <a:pPr eaLnBrk="1" hangingPunct="1"/>
            <a:r>
              <a:rPr lang="ru-RU" smtClean="0"/>
              <a:t>Если не придерживаться принципа единозначности то мы низводим абсолютность библейской истины, получая столько толкований, сколько толкователей.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357188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ЭТАПЫ ПОДГОТОВКИ ПРОПОВЕДИ</a:t>
            </a:r>
          </a:p>
        </p:txBody>
      </p:sp>
      <p:graphicFrame>
        <p:nvGraphicFramePr>
          <p:cNvPr id="12" name="Схема 11"/>
          <p:cNvGraphicFramePr/>
          <p:nvPr/>
        </p:nvGraphicFramePr>
        <p:xfrm>
          <a:off x="571472" y="1936768"/>
          <a:ext cx="778674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35E504CC-C544-4EA1-9153-10A94BE23D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graphicEl>
                                              <a:dgm id="{35E504CC-C544-4EA1-9153-10A94BE23D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28B0C687-6F2F-4E4E-8CA7-9E5F59D3D1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graphicEl>
                                              <a:dgm id="{28B0C687-6F2F-4E4E-8CA7-9E5F59D3D1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CA46E7BD-4DF5-4A90-8D96-2172AE75D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graphicEl>
                                              <a:dgm id="{CA46E7BD-4DF5-4A90-8D96-2172AE75D6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Graphic spid="12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3000375" cy="6858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4675" lvl="1" indent="-400050">
              <a:spcBef>
                <a:spcPct val="20000"/>
              </a:spcBef>
              <a:buFont typeface="+mj-lt"/>
              <a:buAutoNum type="romanUcPeriod"/>
              <a:defRPr/>
            </a:pPr>
            <a:r>
              <a:rPr lang="ru-RU" sz="2000" b="1" kern="0" dirty="0">
                <a:latin typeface="+mn-lt"/>
                <a:cs typeface="+mn-cs"/>
              </a:rPr>
              <a:t>ИЗУЧЕНИЕ ОТРЫВКА</a:t>
            </a:r>
          </a:p>
          <a:p>
            <a:pPr marL="444500" lvl="1" indent="-269875">
              <a:spcBef>
                <a:spcPct val="20000"/>
              </a:spcBef>
              <a:buFont typeface="+mj-lt"/>
              <a:buAutoNum type="arabicPeriod"/>
              <a:defRPr/>
            </a:pPr>
            <a:r>
              <a:rPr lang="ru-RU" kern="0" dirty="0">
                <a:latin typeface="+mn-lt"/>
                <a:cs typeface="+mn-cs"/>
              </a:rPr>
              <a:t>Наблюдение</a:t>
            </a:r>
          </a:p>
          <a:p>
            <a:pPr marL="974725" lvl="3" indent="-342900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600" kern="0" dirty="0">
                <a:latin typeface="+mn-lt"/>
                <a:cs typeface="+mn-cs"/>
              </a:rPr>
              <a:t>подготовка текста (переводов)</a:t>
            </a:r>
          </a:p>
          <a:p>
            <a:pPr marL="974725" lvl="3" indent="-342900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600" kern="0" dirty="0">
                <a:latin typeface="+mn-lt"/>
                <a:cs typeface="+mn-cs"/>
              </a:rPr>
              <a:t>многократное </a:t>
            </a:r>
            <a:r>
              <a:rPr lang="ru-RU" sz="1600" kern="0" dirty="0" err="1">
                <a:latin typeface="+mn-lt"/>
                <a:cs typeface="+mn-cs"/>
              </a:rPr>
              <a:t>перечитывание</a:t>
            </a:r>
            <a:r>
              <a:rPr lang="ru-RU" sz="1600" kern="0" dirty="0">
                <a:latin typeface="+mn-lt"/>
                <a:cs typeface="+mn-cs"/>
              </a:rPr>
              <a:t> и пометки</a:t>
            </a:r>
          </a:p>
          <a:p>
            <a:pPr marL="974725" lvl="3" indent="-342900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600" kern="0" dirty="0">
                <a:latin typeface="+mn-lt"/>
                <a:cs typeface="+mn-cs"/>
              </a:rPr>
              <a:t>составление плана</a:t>
            </a:r>
          </a:p>
          <a:p>
            <a:pPr marL="974725" lvl="3" indent="-342900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600" kern="0" dirty="0">
                <a:latin typeface="+mn-lt"/>
                <a:cs typeface="+mn-cs"/>
              </a:rPr>
              <a:t>определение ключевой идеи</a:t>
            </a:r>
          </a:p>
          <a:p>
            <a:pPr marL="974725" lvl="3" indent="-342900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600" kern="0" dirty="0">
                <a:latin typeface="+mn-lt"/>
                <a:cs typeface="+mn-cs"/>
              </a:rPr>
              <a:t>вопросы требующие толкования</a:t>
            </a:r>
          </a:p>
          <a:p>
            <a:pPr marL="974725" lvl="3" indent="-342900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600" kern="0" dirty="0">
                <a:latin typeface="Arial" pitchFamily="34" charset="0"/>
                <a:cs typeface="+mn-cs"/>
              </a:rPr>
              <a:t>исторический фон</a:t>
            </a:r>
            <a:endParaRPr lang="ru-RU" sz="1600" kern="0" dirty="0">
              <a:latin typeface="+mn-lt"/>
              <a:cs typeface="+mn-cs"/>
            </a:endParaRPr>
          </a:p>
          <a:p>
            <a:pPr marL="444500" lvl="1" indent="-269875">
              <a:spcBef>
                <a:spcPct val="20000"/>
              </a:spcBef>
              <a:buFont typeface="+mj-lt"/>
              <a:buAutoNum type="arabicPeriod"/>
              <a:defRPr/>
            </a:pPr>
            <a:r>
              <a:rPr lang="ru-RU" kern="0" dirty="0">
                <a:latin typeface="+mn-lt"/>
                <a:cs typeface="+mn-cs"/>
              </a:rPr>
              <a:t>Толкование</a:t>
            </a:r>
          </a:p>
          <a:p>
            <a:pPr marL="974725" lvl="3" indent="-342900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600" kern="0" dirty="0">
                <a:latin typeface="+mn-lt"/>
                <a:cs typeface="+mn-cs"/>
              </a:rPr>
              <a:t>значение слов (лексика)</a:t>
            </a:r>
          </a:p>
          <a:p>
            <a:pPr marL="974725" lvl="3" indent="-342900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600" kern="0" dirty="0">
                <a:latin typeface="+mn-lt"/>
                <a:cs typeface="+mn-cs"/>
              </a:rPr>
              <a:t>значение фраз  (синтаксис)</a:t>
            </a:r>
          </a:p>
          <a:p>
            <a:pPr marL="974725" lvl="3" indent="-342900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600" kern="0" dirty="0">
                <a:latin typeface="+mn-lt"/>
                <a:cs typeface="+mn-cs"/>
              </a:rPr>
              <a:t>обобщение</a:t>
            </a:r>
          </a:p>
          <a:p>
            <a:pPr marL="444500" lvl="1" indent="-269875">
              <a:spcBef>
                <a:spcPct val="20000"/>
              </a:spcBef>
              <a:buFont typeface="+mj-lt"/>
              <a:buAutoNum type="arabicPeriod"/>
              <a:defRPr/>
            </a:pPr>
            <a:r>
              <a:rPr lang="ru-RU" kern="0" dirty="0">
                <a:latin typeface="+mn-lt"/>
                <a:cs typeface="+mn-cs"/>
              </a:rPr>
              <a:t>Применение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3000375" y="0"/>
            <a:ext cx="3500438" cy="6858000"/>
          </a:xfrm>
          <a:prstGeom prst="rect">
            <a:avLst/>
          </a:prstGeom>
          <a:solidFill>
            <a:srgbClr val="CC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lvl="1" indent="-400050">
              <a:spcBef>
                <a:spcPct val="20000"/>
              </a:spcBef>
              <a:buFont typeface="+mj-lt"/>
              <a:buAutoNum type="romanUcPeriod" startAt="2"/>
              <a:defRPr/>
            </a:pPr>
            <a:r>
              <a:rPr lang="ru-RU" sz="2000" b="1" kern="0" dirty="0">
                <a:latin typeface="+mn-lt"/>
                <a:cs typeface="+mn-cs"/>
              </a:rPr>
              <a:t>СОСТАВЛЕНИЕ ПЛАНА</a:t>
            </a:r>
          </a:p>
          <a:p>
            <a:pPr marL="363538" lvl="1" indent="-363538">
              <a:spcBef>
                <a:spcPct val="20000"/>
              </a:spcBef>
              <a:buFont typeface="+mj-lt"/>
              <a:buAutoNum type="arabicPeriod"/>
              <a:defRPr/>
            </a:pPr>
            <a:r>
              <a:rPr lang="ru-RU" sz="1600" kern="0" dirty="0">
                <a:latin typeface="+mn-lt"/>
                <a:cs typeface="+mn-cs"/>
              </a:rPr>
              <a:t>Трансформация ключевой идеи отрывка в ключевую идею проповеди</a:t>
            </a:r>
          </a:p>
          <a:p>
            <a:pPr marL="363538" lvl="1" indent="-363538">
              <a:spcBef>
                <a:spcPct val="20000"/>
              </a:spcBef>
              <a:buFont typeface="+mj-lt"/>
              <a:buAutoNum type="arabicPeriod"/>
              <a:defRPr/>
            </a:pPr>
            <a:r>
              <a:rPr lang="ru-RU" sz="1600" kern="0" dirty="0">
                <a:latin typeface="+mn-lt"/>
                <a:cs typeface="+mn-cs"/>
              </a:rPr>
              <a:t>Трансформация плана отрывка в план проповеди</a:t>
            </a:r>
          </a:p>
          <a:p>
            <a:pPr marL="363538" lvl="1" indent="-363538">
              <a:spcBef>
                <a:spcPct val="20000"/>
              </a:spcBef>
              <a:buFont typeface="+mj-lt"/>
              <a:buAutoNum type="arabicPeriod"/>
              <a:defRPr/>
            </a:pPr>
            <a:r>
              <a:rPr lang="ru-RU" sz="1600" kern="0" dirty="0">
                <a:latin typeface="+mn-lt"/>
                <a:cs typeface="+mn-cs"/>
              </a:rPr>
              <a:t>Наполнение плана-конспекта проповеди</a:t>
            </a:r>
          </a:p>
          <a:p>
            <a:pPr marL="363538" lvl="1" indent="-363538">
              <a:spcBef>
                <a:spcPct val="20000"/>
              </a:spcBef>
              <a:buFont typeface="+mj-lt"/>
              <a:buAutoNum type="arabicPeriod"/>
              <a:defRPr/>
            </a:pPr>
            <a:r>
              <a:rPr lang="ru-RU" sz="1600" kern="0" dirty="0">
                <a:latin typeface="+mn-lt"/>
                <a:cs typeface="+mn-cs"/>
              </a:rPr>
              <a:t>Формулирование ключевой идеи проповеди</a:t>
            </a:r>
          </a:p>
          <a:p>
            <a:pPr marL="363538" lvl="1" indent="-363538">
              <a:spcBef>
                <a:spcPct val="20000"/>
              </a:spcBef>
              <a:buFont typeface="+mj-lt"/>
              <a:buAutoNum type="arabicPeriod"/>
              <a:defRPr/>
            </a:pPr>
            <a:r>
              <a:rPr lang="ru-RU" sz="1600" kern="0" dirty="0">
                <a:latin typeface="+mn-lt"/>
                <a:cs typeface="+mn-cs"/>
              </a:rPr>
              <a:t>Формулирование основных пунктов плана (скелет)</a:t>
            </a:r>
          </a:p>
          <a:p>
            <a:pPr marL="363538" lvl="1" indent="-363538">
              <a:spcBef>
                <a:spcPct val="20000"/>
              </a:spcBef>
              <a:buFont typeface="+mj-lt"/>
              <a:buAutoNum type="arabicPeriod"/>
              <a:defRPr/>
            </a:pPr>
            <a:r>
              <a:rPr lang="ru-RU" sz="1600" kern="0" dirty="0">
                <a:latin typeface="+mn-lt"/>
                <a:cs typeface="+mn-cs"/>
              </a:rPr>
              <a:t>Наполнение пунктов плана (мясо)</a:t>
            </a:r>
          </a:p>
          <a:p>
            <a:pPr marL="820738" lvl="3" indent="-363538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экспозицией</a:t>
            </a:r>
          </a:p>
          <a:p>
            <a:pPr marL="820738" lvl="3" indent="-363538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примерами</a:t>
            </a:r>
          </a:p>
          <a:p>
            <a:pPr marL="820738" lvl="3" indent="-363538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практическими применениями</a:t>
            </a:r>
          </a:p>
          <a:p>
            <a:pPr marL="820738" lvl="3" indent="-363538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призывами</a:t>
            </a:r>
          </a:p>
          <a:p>
            <a:pPr marL="820738" lvl="3" indent="-363538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логическими переходами</a:t>
            </a:r>
          </a:p>
          <a:p>
            <a:pPr marL="363538" lvl="2" indent="-363538">
              <a:spcBef>
                <a:spcPct val="20000"/>
              </a:spcBef>
              <a:buFont typeface="+mj-lt"/>
              <a:buAutoNum type="arabicPeriod" startAt="6"/>
              <a:defRPr/>
            </a:pPr>
            <a:r>
              <a:rPr lang="ru-RU" sz="1600" kern="0" dirty="0">
                <a:latin typeface="+mn-lt"/>
                <a:cs typeface="+mn-cs"/>
              </a:rPr>
              <a:t>Разработка введения</a:t>
            </a:r>
          </a:p>
          <a:p>
            <a:pPr marL="363538" lvl="2" indent="-363538">
              <a:spcBef>
                <a:spcPct val="20000"/>
              </a:spcBef>
              <a:buFont typeface="+mj-lt"/>
              <a:buAutoNum type="arabicPeriod" startAt="6"/>
              <a:defRPr/>
            </a:pPr>
            <a:r>
              <a:rPr lang="ru-RU" sz="1600" kern="0" dirty="0">
                <a:latin typeface="+mn-lt"/>
                <a:cs typeface="+mn-cs"/>
              </a:rPr>
              <a:t>Разработка заключения</a:t>
            </a:r>
          </a:p>
          <a:p>
            <a:pPr marL="363538" lvl="2" indent="-363538">
              <a:spcBef>
                <a:spcPct val="20000"/>
              </a:spcBef>
              <a:buFont typeface="+mj-lt"/>
              <a:buAutoNum type="arabicPeriod" startAt="6"/>
              <a:defRPr/>
            </a:pPr>
            <a:r>
              <a:rPr lang="ru-RU" sz="1600" kern="0" dirty="0">
                <a:latin typeface="+mn-lt"/>
                <a:cs typeface="+mn-cs"/>
              </a:rPr>
              <a:t>Название проповеди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429375" y="0"/>
            <a:ext cx="2714625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8163" lvl="1" indent="-538163">
              <a:spcBef>
                <a:spcPct val="20000"/>
              </a:spcBef>
              <a:buFont typeface="+mj-lt"/>
              <a:buAutoNum type="romanUcPeriod" startAt="3"/>
              <a:defRPr/>
            </a:pPr>
            <a:r>
              <a:rPr lang="ru-RU" b="1" kern="0" dirty="0">
                <a:latin typeface="+mn-lt"/>
                <a:cs typeface="+mn-cs"/>
              </a:rPr>
              <a:t>ПРОИЗНЕСЕНИЕ</a:t>
            </a:r>
          </a:p>
          <a:p>
            <a:pPr marL="538163" lvl="1" indent="-538163">
              <a:spcBef>
                <a:spcPct val="20000"/>
              </a:spcBef>
              <a:defRPr/>
            </a:pPr>
            <a:endParaRPr lang="ru-RU" kern="0" dirty="0">
              <a:latin typeface="+mn-lt"/>
              <a:cs typeface="+mn-cs"/>
            </a:endParaRPr>
          </a:p>
          <a:p>
            <a:pPr marL="538163" lvl="1" indent="-538163">
              <a:spcBef>
                <a:spcPct val="20000"/>
              </a:spcBef>
              <a:buFont typeface="+mj-lt"/>
              <a:buAutoNum type="arabicPeriod"/>
              <a:defRPr/>
            </a:pPr>
            <a:r>
              <a:rPr lang="ru-RU" sz="1600" kern="0" dirty="0">
                <a:latin typeface="+mn-lt"/>
                <a:cs typeface="+mn-cs"/>
              </a:rPr>
              <a:t>Продумывание речи</a:t>
            </a:r>
          </a:p>
          <a:p>
            <a:pPr marL="538163" lvl="1" indent="-538163">
              <a:spcBef>
                <a:spcPct val="20000"/>
              </a:spcBef>
              <a:buFont typeface="+mj-lt"/>
              <a:buAutoNum type="arabicPeriod"/>
              <a:defRPr/>
            </a:pPr>
            <a:r>
              <a:rPr lang="ru-RU" sz="1600" kern="0" dirty="0">
                <a:latin typeface="+mn-lt"/>
                <a:cs typeface="+mn-cs"/>
              </a:rPr>
              <a:t>Репетиция</a:t>
            </a:r>
          </a:p>
          <a:p>
            <a:pPr marL="538163" lvl="1" indent="-538163">
              <a:spcBef>
                <a:spcPct val="20000"/>
              </a:spcBef>
              <a:buFont typeface="+mj-lt"/>
              <a:buAutoNum type="arabicPeriod"/>
              <a:defRPr/>
            </a:pPr>
            <a:r>
              <a:rPr lang="ru-RU" sz="1600" kern="0" dirty="0">
                <a:latin typeface="+mn-lt"/>
                <a:cs typeface="+mn-cs"/>
              </a:rPr>
              <a:t>Обращение внимание на</a:t>
            </a:r>
          </a:p>
          <a:p>
            <a:pPr marL="995363" lvl="2" indent="-538163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Богатство</a:t>
            </a:r>
          </a:p>
          <a:p>
            <a:pPr marL="995363" lvl="2" indent="-538163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Правильность</a:t>
            </a:r>
          </a:p>
          <a:p>
            <a:pPr marL="995363" lvl="2" indent="-538163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Ясность </a:t>
            </a:r>
          </a:p>
          <a:p>
            <a:pPr marL="995363" lvl="2" indent="-538163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Чистоту</a:t>
            </a:r>
          </a:p>
          <a:p>
            <a:pPr marL="995363" lvl="2" indent="-538163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Выразительность</a:t>
            </a:r>
          </a:p>
          <a:p>
            <a:pPr marL="995363" lvl="2" indent="-538163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Дикцию</a:t>
            </a:r>
          </a:p>
          <a:p>
            <a:pPr marL="995363" lvl="2" indent="-538163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Интонацию</a:t>
            </a:r>
          </a:p>
          <a:p>
            <a:pPr marL="995363" lvl="2" indent="-538163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Темп</a:t>
            </a:r>
          </a:p>
          <a:p>
            <a:pPr marL="995363" lvl="2" indent="-538163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Громкость</a:t>
            </a:r>
          </a:p>
          <a:p>
            <a:pPr marL="995363" lvl="2" indent="-538163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Паузы</a:t>
            </a:r>
          </a:p>
          <a:p>
            <a:pPr marL="995363" lvl="2" indent="-538163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Жестикуляцию</a:t>
            </a:r>
          </a:p>
          <a:p>
            <a:pPr marL="995363" lvl="2" indent="-538163">
              <a:spcBef>
                <a:spcPct val="20000"/>
              </a:spcBef>
              <a:buFont typeface="+mj-lt"/>
              <a:buAutoNum type="alphaLcParenR"/>
              <a:defRPr/>
            </a:pPr>
            <a:r>
              <a:rPr lang="ru-RU" sz="1400" kern="0" dirty="0">
                <a:latin typeface="+mn-lt"/>
                <a:cs typeface="+mn-cs"/>
              </a:rPr>
              <a:t>Контакт со слушателями</a:t>
            </a:r>
          </a:p>
          <a:p>
            <a:pPr marL="538163" lvl="2" indent="-363538">
              <a:spcBef>
                <a:spcPct val="20000"/>
              </a:spcBef>
              <a:buFont typeface="+mj-lt"/>
              <a:buAutoNum type="arabicPeriod" startAt="4"/>
              <a:defRPr/>
            </a:pPr>
            <a:r>
              <a:rPr lang="ru-RU" sz="1600" kern="0" dirty="0">
                <a:latin typeface="+mn-lt"/>
                <a:cs typeface="+mn-cs"/>
              </a:rPr>
              <a:t>Молитва и проповедь в силе Духа Святого</a:t>
            </a:r>
          </a:p>
          <a:p>
            <a:pPr marL="995363" lvl="2" indent="-538163">
              <a:spcBef>
                <a:spcPct val="20000"/>
              </a:spcBef>
              <a:buFont typeface="+mj-lt"/>
              <a:buAutoNum type="arabicPeriod" startAt="4"/>
              <a:defRPr/>
            </a:pPr>
            <a:endParaRPr lang="ru-RU" sz="1600" kern="0" dirty="0">
              <a:latin typeface="+mn-lt"/>
              <a:cs typeface="+mn-cs"/>
            </a:endParaRPr>
          </a:p>
          <a:p>
            <a:pPr marL="995363" lvl="2" indent="-538163">
              <a:spcBef>
                <a:spcPct val="20000"/>
              </a:spcBef>
              <a:defRPr/>
            </a:pPr>
            <a:endParaRPr lang="ru-RU" sz="1600" kern="0" dirty="0">
              <a:latin typeface="+mn-lt"/>
              <a:cs typeface="+mn-cs"/>
            </a:endParaRPr>
          </a:p>
          <a:p>
            <a:pPr marL="538163" lvl="1" indent="-538163">
              <a:spcBef>
                <a:spcPct val="20000"/>
              </a:spcBef>
              <a:defRPr/>
            </a:pPr>
            <a:endParaRPr lang="ru-RU" sz="2000" kern="0" dirty="0">
              <a:latin typeface="+mn-lt"/>
              <a:cs typeface="+mn-cs"/>
            </a:endParaRPr>
          </a:p>
          <a:p>
            <a:pPr marL="538163" lvl="1" indent="-538163">
              <a:spcBef>
                <a:spcPct val="20000"/>
              </a:spcBef>
              <a:defRPr/>
            </a:pPr>
            <a:endParaRPr lang="ru-RU" sz="2400" b="1" kern="0" dirty="0">
              <a:latin typeface="+mn-lt"/>
              <a:cs typeface="+mn-cs"/>
            </a:endParaRPr>
          </a:p>
          <a:p>
            <a:pPr marL="538163" lvl="1" indent="-538163">
              <a:spcBef>
                <a:spcPct val="20000"/>
              </a:spcBef>
              <a:defRPr/>
            </a:pPr>
            <a:endParaRPr lang="ru-RU" sz="2400" b="1" kern="0" dirty="0">
              <a:latin typeface="+mn-lt"/>
              <a:cs typeface="+mn-cs"/>
            </a:endParaRPr>
          </a:p>
          <a:p>
            <a:pPr marL="538163" lvl="1" indent="-538163">
              <a:spcBef>
                <a:spcPct val="20000"/>
              </a:spcBef>
              <a:defRPr/>
            </a:pPr>
            <a:endParaRPr lang="ru-RU" sz="2400" b="1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4" grpId="0" build="p" animBg="1"/>
      <p:bldP spid="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857250"/>
          </a:xfrm>
        </p:spPr>
        <p:txBody>
          <a:bodyPr/>
          <a:lstStyle/>
          <a:p>
            <a:pPr marL="571500" indent="-571500"/>
            <a:r>
              <a:rPr lang="ru-RU" sz="2800" b="1" smtClean="0"/>
              <a:t>ПОВЕСТВОВАНИЕ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785938"/>
            <a:ext cx="4714875" cy="3571875"/>
          </a:xfrm>
        </p:spPr>
        <p:txBody>
          <a:bodyPr/>
          <a:lstStyle/>
          <a:p>
            <a:pPr marL="514350" indent="-514350"/>
            <a:r>
              <a:rPr lang="ru-RU" sz="2000" b="1" smtClean="0">
                <a:solidFill>
                  <a:srgbClr val="C00000"/>
                </a:solidFill>
              </a:rPr>
              <a:t>Повествование</a:t>
            </a:r>
            <a:r>
              <a:rPr lang="ru-RU" sz="2000" smtClean="0"/>
              <a:t> - линейное изложение фактов и событий в Библии.</a:t>
            </a:r>
          </a:p>
          <a:p>
            <a:pPr marL="514350" indent="-514350"/>
            <a:r>
              <a:rPr lang="ru-RU" sz="2000" smtClean="0"/>
              <a:t>В библейском повествовании история и богословие  переплетены между собой и облечены в форму «рассказа». </a:t>
            </a:r>
          </a:p>
          <a:p>
            <a:pPr marL="514350" indent="-514350"/>
            <a:r>
              <a:rPr lang="ru-RU" sz="2000" smtClean="0"/>
              <a:t>Т.е. повествования содержат и историю и богословие.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5000" y="3214688"/>
            <a:ext cx="2786063" cy="300037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История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5000" y="2643188"/>
            <a:ext cx="2786063" cy="5715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Богословие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15000" y="2071688"/>
            <a:ext cx="2786063" cy="5715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ПОВЕСТВОВАНИЕ (РАССКАЗ)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428625" y="714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71500" indent="-571500" algn="ctr" eaLnBrk="0" hangingPunct="0">
              <a:defRPr/>
            </a:pPr>
            <a:r>
              <a:rPr lang="ru-RU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Определение и задача экзегета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ru-RU" sz="4000" smtClean="0"/>
              <a:t>Задача проповедника - экзегета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071563"/>
            <a:ext cx="8229600" cy="3043237"/>
          </a:xfrm>
        </p:spPr>
        <p:txBody>
          <a:bodyPr/>
          <a:lstStyle/>
          <a:p>
            <a:r>
              <a:rPr lang="ru-RU" sz="1800" b="1" smtClean="0">
                <a:solidFill>
                  <a:srgbClr val="C00000"/>
                </a:solidFill>
              </a:rPr>
              <a:t>Выведение вневременных принципов из библейского текста</a:t>
            </a:r>
            <a:r>
              <a:rPr lang="ru-RU" sz="1800" smtClean="0"/>
              <a:t>, — это процесс поиска неизменных этических, духовных, доктринальных и нравственных истин и принципов, которые сам автор хочет донести через детали повествования и организацию текста. </a:t>
            </a:r>
          </a:p>
          <a:p>
            <a:r>
              <a:rPr lang="ru-RU" sz="1800" smtClean="0"/>
              <a:t>Важно проследить смысловое развитие текста, а значит увидеть руку Божию и то, как Он вдохновил библейского автора развить свою историю.</a:t>
            </a:r>
          </a:p>
          <a:p>
            <a:r>
              <a:rPr lang="ru-RU" sz="1800" smtClean="0"/>
              <a:t>На что обращать внимание?</a:t>
            </a:r>
          </a:p>
          <a:p>
            <a:pPr>
              <a:buFontTx/>
              <a:buNone/>
            </a:pPr>
            <a:endParaRPr lang="ru-RU" sz="1800" smtClean="0"/>
          </a:p>
          <a:p>
            <a:endParaRPr lang="ru-RU" sz="180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57188" y="5357813"/>
            <a:ext cx="3000375" cy="7858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ПРОШЛОЕ (окно)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Библейское повествование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929313" y="5357813"/>
            <a:ext cx="3000375" cy="78581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НАСТОЯЩЕЕ (зеркало)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Сегодняшние нужды</a:t>
            </a:r>
          </a:p>
        </p:txBody>
      </p:sp>
      <p:sp>
        <p:nvSpPr>
          <p:cNvPr id="6" name="Месяц 5"/>
          <p:cNvSpPr/>
          <p:nvPr/>
        </p:nvSpPr>
        <p:spPr>
          <a:xfrm rot="5400000">
            <a:off x="4036215" y="3464719"/>
            <a:ext cx="1214446" cy="2571768"/>
          </a:xfrm>
          <a:prstGeom prst="moon">
            <a:avLst>
              <a:gd name="adj" fmla="val 5775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Библейские  принципы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marL="857250" indent="-857250"/>
            <a:r>
              <a:rPr lang="ru-RU" sz="3600" b="1" smtClean="0"/>
              <a:t>АСПЕКТЫ ПОВЕСТВОВАНИЯ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4525963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ru-RU" dirty="0" smtClean="0"/>
              <a:t>Повествователь (автор)</a:t>
            </a:r>
          </a:p>
          <a:p>
            <a:pPr marL="514350" indent="-514350">
              <a:buFontTx/>
              <a:buAutoNum type="arabicPeriod"/>
            </a:pPr>
            <a:r>
              <a:rPr lang="ru-RU" dirty="0" smtClean="0"/>
              <a:t>Точка зрения</a:t>
            </a:r>
          </a:p>
          <a:p>
            <a:pPr marL="514350" indent="-514350">
              <a:buFontTx/>
              <a:buAutoNum type="arabicPeriod"/>
            </a:pPr>
            <a:r>
              <a:rPr lang="ru-RU" dirty="0" smtClean="0"/>
              <a:t>Время</a:t>
            </a:r>
          </a:p>
          <a:p>
            <a:pPr marL="514350" indent="-514350">
              <a:buFontTx/>
              <a:buAutoNum type="arabicPeriod"/>
            </a:pPr>
            <a:r>
              <a:rPr lang="ru-RU" dirty="0" smtClean="0"/>
              <a:t>Сюжет</a:t>
            </a:r>
          </a:p>
          <a:p>
            <a:pPr marL="514350" indent="-514350">
              <a:buFontTx/>
              <a:buAutoNum type="arabicPeriod"/>
            </a:pPr>
            <a:r>
              <a:rPr lang="ru-RU" dirty="0" smtClean="0"/>
              <a:t>Персонажи</a:t>
            </a:r>
          </a:p>
          <a:p>
            <a:pPr marL="514350" indent="-514350">
              <a:buFontTx/>
              <a:buAutoNum type="arabicPeriod"/>
            </a:pPr>
            <a:r>
              <a:rPr lang="ru-RU" dirty="0" smtClean="0"/>
              <a:t>Обстановка</a:t>
            </a:r>
          </a:p>
          <a:p>
            <a:pPr marL="514350" indent="-514350">
              <a:buFontTx/>
              <a:buAutoNum type="arabicPeriod"/>
            </a:pPr>
            <a:r>
              <a:rPr lang="ru-RU" dirty="0" smtClean="0"/>
              <a:t>Литературные приемы</a:t>
            </a:r>
          </a:p>
          <a:p>
            <a:pPr marL="514350" indent="-514350">
              <a:buFontTx/>
              <a:buAutoNum type="arabicPeriod"/>
            </a:pPr>
            <a:r>
              <a:rPr lang="ru-RU" dirty="0" smtClean="0"/>
              <a:t>Читатель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Повествователь (автор)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4525963"/>
          </a:xfrm>
        </p:spPr>
        <p:txBody>
          <a:bodyPr/>
          <a:lstStyle/>
          <a:p>
            <a:r>
              <a:rPr lang="ru-RU" sz="2000" b="1" smtClean="0">
                <a:solidFill>
                  <a:srgbClr val="C00000"/>
                </a:solidFill>
              </a:rPr>
              <a:t>Повествователь</a:t>
            </a:r>
            <a:r>
              <a:rPr lang="ru-RU" sz="2000" smtClean="0"/>
              <a:t> — это невидимый рассказчик в тексте. </a:t>
            </a:r>
          </a:p>
          <a:p>
            <a:r>
              <a:rPr lang="ru-RU" sz="2000" smtClean="0"/>
              <a:t>Повествователь излагает историю и иногда истолковывает ее значение</a:t>
            </a:r>
          </a:p>
          <a:p>
            <a:r>
              <a:rPr lang="ru-RU" sz="2000" smtClean="0"/>
              <a:t>Он узнаваем лишь в той мере, в какой он открывается в тексте</a:t>
            </a:r>
          </a:p>
          <a:p>
            <a:r>
              <a:rPr lang="ru-RU" sz="2000" smtClean="0"/>
              <a:t>Нужно обращать внимание на проблемы, принципы и теологические воззрения, которые оригинальный автор решил осветить в данном тексте (см. Деян. 2.47; 6.7; 9.31; 12.24, Ин.1.1-18).</a:t>
            </a:r>
            <a:endParaRPr lang="ru-RU" sz="2000" b="1" smtClean="0"/>
          </a:p>
          <a:p>
            <a:r>
              <a:rPr lang="ru-RU" sz="2000" smtClean="0"/>
              <a:t>Библейский повествователь зачастую неотличим от Бога, Который его вдохновляет. </a:t>
            </a:r>
          </a:p>
          <a:p>
            <a:r>
              <a:rPr lang="ru-RU" sz="2000" smtClean="0"/>
              <a:t>«Всеведущий» повествователь имеет целью возвеличить и прославить всеведущего Бога</a:t>
            </a:r>
            <a:endParaRPr lang="ru-RU" sz="2000" b="1" smtClean="0"/>
          </a:p>
          <a:p>
            <a:r>
              <a:rPr lang="ru-RU" sz="2000" smtClean="0"/>
              <a:t>Часто повествователь путем связок и редакторских отступлений в тексте раскрывает его значение (см. Ин 3.16-21).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</a:rPr>
              <a:t>Точка зрения</a:t>
            </a:r>
            <a:br>
              <a:rPr lang="ru-RU" smtClean="0">
                <a:solidFill>
                  <a:schemeClr val="tx1"/>
                </a:solidFill>
              </a:rPr>
            </a:br>
            <a:endParaRPr 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Точка зрения </a:t>
            </a:r>
            <a:r>
              <a:rPr lang="ru-RU" sz="2000" dirty="0" smtClean="0"/>
              <a:t>—это позиция, которую занимают различные персонажи и аспекты в повествовании. </a:t>
            </a:r>
          </a:p>
          <a:p>
            <a:r>
              <a:rPr lang="ru-RU" sz="2000" dirty="0" smtClean="0"/>
              <a:t>Чаще всего она связана с повествователем, который</a:t>
            </a:r>
            <a:br>
              <a:rPr lang="ru-RU" sz="2000" dirty="0" smtClean="0"/>
            </a:br>
            <a:r>
              <a:rPr lang="ru-RU" sz="2000" dirty="0" smtClean="0"/>
              <a:t>различными способами взаимодействует с событиями в рассказе и тем самым оказывает желаемое воздействие на читателя. </a:t>
            </a:r>
          </a:p>
          <a:p>
            <a:r>
              <a:rPr lang="ru-RU" sz="2000" dirty="0" smtClean="0"/>
              <a:t>У всякого автора есть определенное послание, которое он желает донести до читателя.</a:t>
            </a:r>
          </a:p>
          <a:p>
            <a:r>
              <a:rPr lang="ru-RU" sz="2000" dirty="0" smtClean="0"/>
              <a:t>Точка зрения раскрывает читателю значение рассказа и обусловливает саму форму авторского повествования.</a:t>
            </a:r>
          </a:p>
          <a:p>
            <a:r>
              <a:rPr lang="ru-RU" sz="2000" dirty="0" smtClean="0"/>
              <a:t>Повествование обычно отличается многоплановостью, по мере развертывания сюжета автор фокусирует внимание то на одном, то на другом аспекте, указывая читателю сразу несколько смысловых направлений (как кинокамера).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785813"/>
          </a:xfrm>
        </p:spPr>
        <p:txBody>
          <a:bodyPr/>
          <a:lstStyle/>
          <a:p>
            <a:r>
              <a:rPr lang="ru-RU" sz="4000" dirty="0" smtClean="0"/>
              <a:t>Виды точек зрения автора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0" y="714375"/>
            <a:ext cx="4572000" cy="2500313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ПСИХОЛОГИЧЕСКАЯ</a:t>
            </a:r>
            <a:r>
              <a:rPr lang="ru-RU" sz="1400" dirty="0">
                <a:solidFill>
                  <a:schemeClr val="tx1"/>
                </a:solidFill>
              </a:rPr>
              <a:t> – передача мыслей и чувств персонажей, сведений которые не может знать никто, «всеведение» автора. (Лк.2:29,38, Дн.24:26, Ин.1:43 и </a:t>
            </a:r>
            <a:r>
              <a:rPr lang="ru-RU" sz="1400" dirty="0" err="1">
                <a:solidFill>
                  <a:schemeClr val="tx1"/>
                </a:solidFill>
              </a:rPr>
              <a:t>др</a:t>
            </a:r>
            <a:r>
              <a:rPr lang="ru-RU" sz="1400" dirty="0">
                <a:solidFill>
                  <a:schemeClr val="tx1"/>
                </a:solidFill>
              </a:rPr>
              <a:t>). </a:t>
            </a:r>
            <a:r>
              <a:rPr lang="ru-RU" sz="1400" dirty="0" smtClean="0">
                <a:solidFill>
                  <a:schemeClr val="tx1"/>
                </a:solidFill>
              </a:rPr>
              <a:t>Не путать с субъективной оценкой персонажей, она зачастую неверная ()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857750" y="857250"/>
            <a:ext cx="4286250" cy="2428875"/>
          </a:xfrm>
          <a:prstGeom prst="ellipse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ОЦЕНОЧНАЯ</a:t>
            </a:r>
            <a:r>
              <a:rPr lang="ru-RU" sz="1400" dirty="0">
                <a:solidFill>
                  <a:schemeClr val="tx1"/>
                </a:solidFill>
              </a:rPr>
              <a:t>  - мнение, что правильно и что неправильно в повествовании. («Что Божье, что человеческое» - </a:t>
            </a:r>
            <a:r>
              <a:rPr lang="ru-RU" sz="1400" dirty="0" err="1">
                <a:solidFill>
                  <a:schemeClr val="tx1"/>
                </a:solidFill>
              </a:rPr>
              <a:t>Мф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  <a:r>
              <a:rPr lang="ru-RU" sz="1400" dirty="0" err="1">
                <a:solidFill>
                  <a:schemeClr val="tx1"/>
                </a:solidFill>
              </a:rPr>
              <a:t>Мр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Иоанн. – три уровня веры, отношения к Иисусу).</a:t>
            </a:r>
          </a:p>
        </p:txBody>
      </p:sp>
      <p:sp>
        <p:nvSpPr>
          <p:cNvPr id="6" name="Овал 5"/>
          <p:cNvSpPr/>
          <p:nvPr/>
        </p:nvSpPr>
        <p:spPr>
          <a:xfrm>
            <a:off x="2786063" y="2643188"/>
            <a:ext cx="3786187" cy="271462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ПРОСТРАНСТВЕННАЯ</a:t>
            </a:r>
            <a:r>
              <a:rPr lang="ru-RU" sz="1600" dirty="0">
                <a:solidFill>
                  <a:schemeClr val="tx1"/>
                </a:solidFill>
              </a:rPr>
              <a:t> – изложение истории с различных местоположений, «вездесущность» автора. 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(С учениками в лодке и с Иисусом на воде, сатана перед Богом, искушение Иисуса)</a:t>
            </a:r>
          </a:p>
        </p:txBody>
      </p:sp>
      <p:sp>
        <p:nvSpPr>
          <p:cNvPr id="7" name="Овал 6"/>
          <p:cNvSpPr/>
          <p:nvPr/>
        </p:nvSpPr>
        <p:spPr>
          <a:xfrm>
            <a:off x="357188" y="4500563"/>
            <a:ext cx="3643312" cy="2143125"/>
          </a:xfrm>
          <a:prstGeom prst="ellipse">
            <a:avLst/>
          </a:prstGeom>
          <a:solidFill>
            <a:srgbClr val="FAEE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</a:rPr>
              <a:t>ВРЕМЕННАЯ</a:t>
            </a:r>
            <a:r>
              <a:rPr lang="ru-RU" sz="1400" dirty="0">
                <a:solidFill>
                  <a:schemeClr val="tx1"/>
                </a:solidFill>
              </a:rPr>
              <a:t> – </a:t>
            </a:r>
          </a:p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рассмотрение событий с точки зрения настоящего (изнутри) или с точки зрения будущего. (Иоанн – рассказчик о воскресшем Христе)</a:t>
            </a:r>
            <a:br>
              <a:rPr lang="ru-RU" sz="1400" dirty="0">
                <a:solidFill>
                  <a:schemeClr val="tx1"/>
                </a:solidFill>
              </a:rPr>
            </a:b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572125" y="4500563"/>
            <a:ext cx="3571875" cy="21431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ФРАЗЕОЛОГИЧЕСКАЯ</a:t>
            </a:r>
            <a:r>
              <a:rPr lang="ru-RU" sz="1600" dirty="0" smtClean="0">
                <a:solidFill>
                  <a:schemeClr val="tx1"/>
                </a:solidFill>
              </a:rPr>
              <a:t> - </a:t>
            </a:r>
            <a:r>
              <a:rPr lang="ru-RU" sz="1600" dirty="0">
                <a:solidFill>
                  <a:schemeClr val="tx1"/>
                </a:solidFill>
              </a:rPr>
              <a:t>относится к диалогам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в повествовании, который никто не мог слышать (</a:t>
            </a:r>
            <a:r>
              <a:rPr lang="ru-RU" sz="1600" dirty="0" err="1">
                <a:solidFill>
                  <a:schemeClr val="tx1"/>
                </a:solidFill>
              </a:rPr>
              <a:t>Есф</a:t>
            </a:r>
            <a:r>
              <a:rPr lang="ru-RU" sz="1600" dirty="0">
                <a:solidFill>
                  <a:schemeClr val="tx1"/>
                </a:solidFill>
              </a:rPr>
              <a:t> 5.12-14) (</a:t>
            </a:r>
            <a:r>
              <a:rPr lang="ru-RU" sz="1600" dirty="0" err="1">
                <a:solidFill>
                  <a:schemeClr val="tx1"/>
                </a:solidFill>
              </a:rPr>
              <a:t>Деян</a:t>
            </a:r>
            <a:r>
              <a:rPr lang="ru-RU" sz="1600" dirty="0">
                <a:solidFill>
                  <a:schemeClr val="tx1"/>
                </a:solidFill>
              </a:rPr>
              <a:t> 26.31-32).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85728"/>
            <a:ext cx="8229600" cy="4525962"/>
          </a:xfrm>
        </p:spPr>
        <p:txBody>
          <a:bodyPr/>
          <a:lstStyle/>
          <a:p>
            <a:r>
              <a:rPr lang="ru-RU" sz="2400" dirty="0" smtClean="0"/>
              <a:t>Эти элементы точки зрения составляют «повествовательный мир» книги. </a:t>
            </a:r>
          </a:p>
          <a:p>
            <a:r>
              <a:rPr lang="ru-RU" sz="2400" dirty="0" smtClean="0"/>
              <a:t>Исторические книги Библии отображают реалистичный мир.</a:t>
            </a:r>
          </a:p>
          <a:p>
            <a:r>
              <a:rPr lang="ru-RU" sz="2400" dirty="0" smtClean="0"/>
              <a:t>Однако изображение этого мира ограничено рамками самого текста. </a:t>
            </a:r>
          </a:p>
          <a:p>
            <a:r>
              <a:rPr lang="ru-RU" sz="2400" dirty="0" smtClean="0"/>
              <a:t>«В конце повествования подразумеваемый читатель будет иметь довольно ясную картину этого четко определенного, очерченного повествовательного мира» (</a:t>
            </a:r>
            <a:r>
              <a:rPr lang="ru-RU" sz="2400" dirty="0" err="1" smtClean="0"/>
              <a:t>Киган</a:t>
            </a:r>
            <a:r>
              <a:rPr lang="ru-RU" sz="2400" dirty="0" smtClean="0"/>
              <a:t>). </a:t>
            </a:r>
          </a:p>
          <a:p>
            <a:r>
              <a:rPr lang="ru-RU" sz="2400" dirty="0" smtClean="0"/>
              <a:t>Автор не ограничен рамками реального мира, он может сообщать такие сведения, которых обычный человек не может знать. </a:t>
            </a:r>
          </a:p>
          <a:p>
            <a:r>
              <a:rPr lang="ru-RU" sz="2400" b="1" i="1" dirty="0" smtClean="0"/>
              <a:t>Таким образом, читатель чувствует присутствие Божье в изложении, и этот божественный авторитет пронизывает целое.</a:t>
            </a:r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ОПИСАНИЕ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500188"/>
            <a:ext cx="8229600" cy="4525962"/>
          </a:xfrm>
        </p:spPr>
        <p:txBody>
          <a:bodyPr/>
          <a:lstStyle/>
          <a:p>
            <a:pPr eaLnBrk="1" hangingPunct="1"/>
            <a:r>
              <a:rPr lang="ru-RU" smtClean="0"/>
              <a:t>Данный курс является продолжением 1-го курса и будет посвящен особенностям составления и произнесения проповеди на такие литературные жанры как повествование и притчи.</a:t>
            </a:r>
          </a:p>
          <a:p>
            <a:pPr eaLnBrk="1" hangingPunct="1">
              <a:buFontTx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Время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Время</a:t>
            </a:r>
            <a:r>
              <a:rPr lang="ru-RU" sz="2200" dirty="0" smtClean="0"/>
              <a:t> - последовательность и взаимосвязь событий в рассказе, предполагает литературную компоновку, а не историческую последовательность (хронологию).</a:t>
            </a:r>
          </a:p>
          <a:p>
            <a:r>
              <a:rPr lang="ru-RU" sz="2200" b="1" dirty="0" smtClean="0">
                <a:solidFill>
                  <a:srgbClr val="C00000"/>
                </a:solidFill>
              </a:rPr>
              <a:t>В древности обращали внимание не столько на хронологический порядок, сколько на яркость изложения, для постижения цели, которую преследовал автор </a:t>
            </a:r>
            <a:r>
              <a:rPr lang="ru-RU" sz="2200" dirty="0" smtClean="0"/>
              <a:t>(пр. синопсис Евангелий, сколько длилось служение Иисуса?)</a:t>
            </a:r>
          </a:p>
          <a:p>
            <a:r>
              <a:rPr lang="ru-RU" sz="2200" dirty="0" smtClean="0"/>
              <a:t>Темп событий также различный (Бытие 1—11, 12 -50, Евангелия «повествование о страстях Господних» с расширенным введением)</a:t>
            </a:r>
          </a:p>
          <a:p>
            <a:r>
              <a:rPr lang="ru-RU" sz="2200" dirty="0" smtClean="0"/>
              <a:t>Автор подходит избирательно к разработке своего сюжета и эмфаз, в зависимости от целей.</a:t>
            </a:r>
          </a:p>
          <a:p>
            <a:r>
              <a:rPr lang="ru-RU" sz="2200" dirty="0" smtClean="0"/>
              <a:t>Для евангелистов вопрос был не в том, что включить в повествование, а что в нем опустить (см. Ин. 21.25).</a:t>
            </a:r>
            <a:endParaRPr lang="ru-RU" sz="2200" b="1" dirty="0" smtClean="0"/>
          </a:p>
          <a:p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r>
              <a:rPr lang="ru-RU" dirty="0" smtClean="0"/>
              <a:t>Сюжет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928688"/>
            <a:ext cx="8572500" cy="5214956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Сюжет</a:t>
            </a:r>
            <a:r>
              <a:rPr lang="ru-RU" sz="2400" dirty="0" smtClean="0"/>
              <a:t> — последовательность и связь событий, имеющих причинно-следственный характер. </a:t>
            </a:r>
          </a:p>
          <a:p>
            <a:r>
              <a:rPr lang="ru-RU" sz="2400" dirty="0" smtClean="0"/>
              <a:t>Они подводят к кульминации и вовлекают читателя в повествовательный мир рассказа. 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Основной элемент сюжета — конфликт</a:t>
            </a:r>
            <a:r>
              <a:rPr lang="ru-RU" sz="2400" dirty="0" smtClean="0"/>
              <a:t>, и всякое библейское повествование строится на конфликте: Бог против сатаны, ученики против врагов Христа и т.д.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Сюжет может функционировать как на макро (вся книга), так и на микро (отдельный раздел) уровне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На макро уровне каждое Евангелие имеет разный сюжет, несмотря на то, что они излагают, по сути, одну и ту же историю. (Матфей и Марк обращают на отношения Иисуса с мирскими властями, простым народом и учениками, но делают это по-разному, ср. </a:t>
            </a:r>
            <a:r>
              <a:rPr lang="ru-RU" sz="2400" dirty="0" err="1" smtClean="0"/>
              <a:t>Мф</a:t>
            </a:r>
            <a:r>
              <a:rPr lang="ru-RU" sz="2400" dirty="0" smtClean="0"/>
              <a:t> 14.33 с </a:t>
            </a:r>
            <a:r>
              <a:rPr lang="ru-RU" sz="2400" dirty="0" err="1" smtClean="0"/>
              <a:t>Мк</a:t>
            </a:r>
            <a:r>
              <a:rPr lang="ru-RU" sz="2400" dirty="0" smtClean="0"/>
              <a:t> 6.52).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Персонажи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Библейское повествование изобилует реалистичными образами, показанными во всей их человеческой порочности (Авраам, Давид, Илия и др.)</a:t>
            </a:r>
          </a:p>
          <a:p>
            <a:r>
              <a:rPr lang="ru-RU" sz="2400" dirty="0" smtClean="0"/>
              <a:t>Читатель находит такие образы привлекательными и применимыми к себе, потому что их характеристики составлены искусно и глубоко, что делает их реалистичными и, стало быть, применимыми к людям с подобными проблемами в любую эпоху.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Постоянные перемены в действиях Бога происходят не по причине изменений в Его характере, а по причине перемен в героях повествования</a:t>
            </a:r>
            <a:r>
              <a:rPr lang="ru-RU" sz="2400" b="1" dirty="0" smtClean="0"/>
              <a:t>.</a:t>
            </a:r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Обстановка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Может быть географической, временной, социальной или исторической; она служит основным контекстом, в котором развивается сюжет и действуют персонажи. </a:t>
            </a:r>
          </a:p>
          <a:p>
            <a:r>
              <a:rPr lang="ru-RU" sz="2400" dirty="0" smtClean="0"/>
              <a:t>Обстановка выполняет много функций: «создает атмосферу, обусловливает конфликт, раскрывает характеры героев (которые вынуждены преодолевать трудности и опасности, вызванные обстановкой), содержит комментарий (иногда в иронической форме) к событиям и вызывает у читателей ассоциации с собственной культурой» (</a:t>
            </a:r>
            <a:r>
              <a:rPr lang="en-US" sz="2400" dirty="0" smtClean="0"/>
              <a:t>Roads and </a:t>
            </a:r>
            <a:r>
              <a:rPr lang="en-US" sz="2400" dirty="0" err="1" smtClean="0"/>
              <a:t>Michie</a:t>
            </a:r>
            <a:r>
              <a:rPr lang="en-US" sz="2400" dirty="0" smtClean="0"/>
              <a:t> </a:t>
            </a:r>
            <a:r>
              <a:rPr lang="ru-RU" sz="2400" dirty="0" smtClean="0"/>
              <a:t>1982:63).</a:t>
            </a:r>
            <a:endParaRPr lang="ru-RU" sz="2400" b="1" dirty="0" smtClean="0"/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sz="3600" dirty="0" smtClean="0"/>
              <a:t>Литературные приемы (фигуры речи)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С помощью литературных приемов (ирония, повторение, хиазм и др.), автор передает драматизм своей истории. </a:t>
            </a:r>
          </a:p>
          <a:p>
            <a:r>
              <a:rPr lang="ru-RU" sz="2200" dirty="0" smtClean="0"/>
              <a:t>Нужно уметь их распознать и понимать как они функционируют.</a:t>
            </a:r>
          </a:p>
          <a:p>
            <a:r>
              <a:rPr lang="ru-RU" sz="2200" dirty="0" smtClean="0"/>
              <a:t>Пример: повторение однокорневых или синонимичных слов (Руфь: «пойдите, возвратитесь»), эпизодов (насыщение 4000 и 5000), фраз (</a:t>
            </a:r>
            <a:r>
              <a:rPr lang="ru-RU" sz="2200" dirty="0" err="1" smtClean="0"/>
              <a:t>благовестие</a:t>
            </a:r>
            <a:r>
              <a:rPr lang="ru-RU" sz="2200" dirty="0" smtClean="0"/>
              <a:t> язычникам - </a:t>
            </a:r>
            <a:r>
              <a:rPr lang="ru-RU" sz="2200" dirty="0" err="1" smtClean="0"/>
              <a:t>Деян</a:t>
            </a:r>
            <a:r>
              <a:rPr lang="ru-RU" sz="2200" dirty="0" smtClean="0"/>
              <a:t>. 22:21; 23:11; 26:17-18)</a:t>
            </a:r>
          </a:p>
          <a:p>
            <a:r>
              <a:rPr lang="ru-RU" sz="2200" dirty="0" smtClean="0"/>
              <a:t>Пробелы (отсутствие оценочной точки зрения, для драматизма истории - 2 Цар.11)</a:t>
            </a:r>
          </a:p>
          <a:p>
            <a:r>
              <a:rPr lang="ru-RU" sz="2200" dirty="0" smtClean="0"/>
              <a:t>Событие реально (историческая составляющая), но и не случайно включено в Писание именно в такой форме и в такой последовательности (литературная составляющая).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Читатель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4525963"/>
          </a:xfrm>
        </p:spPr>
        <p:txBody>
          <a:bodyPr/>
          <a:lstStyle/>
          <a:p>
            <a:r>
              <a:rPr lang="ru-RU" sz="2000" dirty="0" smtClean="0"/>
              <a:t>Каждая книга рассчитана на определенный круг читателей. </a:t>
            </a:r>
          </a:p>
          <a:p>
            <a:r>
              <a:rPr lang="ru-RU" sz="2000" dirty="0" smtClean="0"/>
              <a:t>Древние читатели уже недоступны нам.</a:t>
            </a:r>
          </a:p>
          <a:p>
            <a:r>
              <a:rPr lang="ru-RU" sz="2000" dirty="0" smtClean="0"/>
              <a:t>Нужно читать текст с позиции этих «подразумеваемых читателей» и проникнуться их трудностями и предназначенным для них посланием. </a:t>
            </a:r>
          </a:p>
          <a:p>
            <a:r>
              <a:rPr lang="ru-RU" sz="2000" dirty="0" smtClean="0"/>
              <a:t>Этот процесс помогает экзегету сосредоточится на чувствах и ответных действиях, подсказываемых текстом, а не на значениях, которые он хочет привнести в текст.</a:t>
            </a:r>
            <a:endParaRPr lang="ru-RU" sz="2000" baseline="30000" dirty="0" smtClean="0"/>
          </a:p>
          <a:p>
            <a:r>
              <a:rPr lang="ru-RU" sz="2000" dirty="0" smtClean="0"/>
              <a:t>Экзегет раскрывает значимость или применение истории к себе через значение текста для подразумеваемого читателя. </a:t>
            </a:r>
          </a:p>
          <a:p>
            <a:r>
              <a:rPr lang="ru-RU" sz="2000" dirty="0" smtClean="0"/>
              <a:t>Это важнейшее орудие в проповедовании на библейское повествование.</a:t>
            </a:r>
          </a:p>
          <a:p>
            <a:r>
              <a:rPr lang="ru-RU" sz="2000" dirty="0" smtClean="0"/>
              <a:t>Применение: свадебный пир в Кане (это не урок постоянства в молитве, и восполнение наших нужд, а призыв к вере, через </a:t>
            </a:r>
            <a:r>
              <a:rPr lang="ru-RU" sz="2000" dirty="0" err="1" smtClean="0"/>
              <a:t>миссианское</a:t>
            </a:r>
            <a:r>
              <a:rPr lang="ru-RU" sz="2000" dirty="0" smtClean="0"/>
              <a:t> явление славы Христа 2:11)</a:t>
            </a:r>
            <a:endParaRPr lang="ru-RU" sz="2000" b="1" dirty="0" smtClean="0"/>
          </a:p>
          <a:p>
            <a:endParaRPr lang="ru-RU" sz="2000" b="1" dirty="0" smtClean="0"/>
          </a:p>
          <a:p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/>
            <a:r>
              <a:rPr lang="ru-RU" sz="3200" b="1" dirty="0" smtClean="0"/>
              <a:t>ПРИНЦИПЫ ИЗУЧЕНИЯ ПОВЕСТВОВАТЕЛЬНЫХ ТЕКСТОВ</a:t>
            </a:r>
            <a:endParaRPr lang="ru-RU" sz="3200" dirty="0" smtClean="0"/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428625" y="200025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Структурный анализ.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Стилистический анализ.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Анализ параллельных мест.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Экзегетический анализ.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Теологический анализ.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Контекстуализация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Структурный 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/>
          <a:lstStyle/>
          <a:p>
            <a:r>
              <a:rPr lang="ru-RU" dirty="0" smtClean="0"/>
              <a:t>Получить общее представление о сюжете (</a:t>
            </a:r>
            <a:r>
              <a:rPr lang="ru-RU" dirty="0" err="1" smtClean="0"/>
              <a:t>макроуровень</a:t>
            </a:r>
            <a:r>
              <a:rPr lang="ru-RU" dirty="0" smtClean="0"/>
              <a:t>)</a:t>
            </a:r>
          </a:p>
          <a:p>
            <a:r>
              <a:rPr lang="ru-RU" dirty="0" smtClean="0"/>
              <a:t>Разбить и проанализировать отдельные эпизоды (акты) повествования (</a:t>
            </a:r>
            <a:r>
              <a:rPr lang="ru-RU" dirty="0" err="1" smtClean="0"/>
              <a:t>микроуровень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взаимодействие персонажей</a:t>
            </a:r>
          </a:p>
          <a:p>
            <a:pPr lvl="1"/>
            <a:r>
              <a:rPr lang="ru-RU" dirty="0" smtClean="0"/>
              <a:t>нарастание и угасание конфликта</a:t>
            </a:r>
          </a:p>
          <a:p>
            <a:pPr lvl="1"/>
            <a:r>
              <a:rPr lang="ru-RU" dirty="0" smtClean="0"/>
              <a:t>влияние обстановки (географической, временной или социальной)</a:t>
            </a:r>
          </a:p>
          <a:p>
            <a:r>
              <a:rPr lang="ru-RU" dirty="0" smtClean="0"/>
              <a:t>Связать </a:t>
            </a:r>
            <a:r>
              <a:rPr lang="ru-RU" dirty="0" err="1" smtClean="0"/>
              <a:t>микроуровни</a:t>
            </a:r>
            <a:r>
              <a:rPr lang="ru-RU" dirty="0" smtClean="0"/>
              <a:t> с </a:t>
            </a:r>
            <a:r>
              <a:rPr lang="ru-RU" dirty="0" err="1" smtClean="0"/>
              <a:t>макроуровнем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сюжета </a:t>
            </a:r>
            <a:br>
              <a:rPr lang="ru-RU" dirty="0" smtClean="0"/>
            </a:br>
            <a:r>
              <a:rPr lang="ru-RU" dirty="0" err="1" smtClean="0"/>
              <a:t>Мф</a:t>
            </a:r>
            <a:r>
              <a:rPr lang="ru-RU" dirty="0" smtClean="0"/>
              <a:t> 27.66-28.20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571612"/>
          <a:ext cx="8429684" cy="3505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14842"/>
                <a:gridCol w="4214842"/>
              </a:tblGrid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1-я попытка расстроить Божий план - 27:62-66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Бог воскрешает Иисуса из мертвых - 28: 2-4,</a:t>
                      </a:r>
                      <a:r>
                        <a:rPr lang="ru-RU" sz="2000" baseline="0" dirty="0" smtClean="0"/>
                        <a:t> стражи испугались</a:t>
                      </a:r>
                      <a:endParaRPr lang="ru-RU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Сомнение женщин – 28:1.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Поддержка</a:t>
                      </a:r>
                      <a:r>
                        <a:rPr lang="ru-RU" sz="2000" baseline="0" dirty="0" smtClean="0"/>
                        <a:t> и наставление женщин</a:t>
                      </a:r>
                      <a:r>
                        <a:rPr lang="ru-RU" sz="2000" dirty="0" smtClean="0"/>
                        <a:t> -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28:5-10, «не бойтесь»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2-я попытка расстроить Божий план – 28:11-15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Иисус является ученикам</a:t>
                      </a:r>
                      <a:r>
                        <a:rPr lang="ru-RU" sz="2000" baseline="0" dirty="0" smtClean="0"/>
                        <a:t> - 28:16-17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Сомнение учеников – 28:17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Поддержка и наставление учеников – 28:18-20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сюжета в Ионе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u="sng" dirty="0" smtClean="0"/>
              <a:t>Господь спасает</a:t>
            </a:r>
            <a:r>
              <a:rPr lang="ru-RU" sz="2400" dirty="0" smtClean="0"/>
              <a:t> Иону - 1:1 - 2:10</a:t>
            </a:r>
            <a:endParaRPr lang="ru-RU" sz="1800" dirty="0" smtClean="0"/>
          </a:p>
          <a:p>
            <a:pPr lvl="1">
              <a:buNone/>
            </a:pPr>
            <a:r>
              <a:rPr lang="ru-RU" sz="2000" dirty="0" smtClean="0"/>
              <a:t>Бегство Ионы от Господа - 1:1-3</a:t>
            </a:r>
            <a:endParaRPr lang="ru-RU" sz="1800" dirty="0" smtClean="0"/>
          </a:p>
          <a:p>
            <a:pPr lvl="1">
              <a:buNone/>
            </a:pPr>
            <a:r>
              <a:rPr lang="ru-RU" sz="2000" dirty="0" smtClean="0"/>
              <a:t>Преследование Ионы Господом - 1:4-17</a:t>
            </a:r>
            <a:endParaRPr lang="ru-RU" sz="1800" dirty="0" smtClean="0"/>
          </a:p>
          <a:p>
            <a:pPr lvl="3"/>
            <a:r>
              <a:rPr lang="ru-RU" sz="1600" dirty="0" smtClean="0"/>
              <a:t>Через шторм – 1:4-5</a:t>
            </a:r>
          </a:p>
          <a:p>
            <a:pPr lvl="3"/>
            <a:r>
              <a:rPr lang="ru-RU" sz="1600" dirty="0" smtClean="0"/>
              <a:t>Через моряков – 1:6-16</a:t>
            </a:r>
          </a:p>
          <a:p>
            <a:pPr lvl="3"/>
            <a:r>
              <a:rPr lang="ru-RU" sz="1600" dirty="0" smtClean="0"/>
              <a:t>Через большую рыбу - 1:17</a:t>
            </a:r>
          </a:p>
          <a:p>
            <a:pPr lvl="1"/>
            <a:r>
              <a:rPr lang="ru-RU" sz="2000" dirty="0" smtClean="0"/>
              <a:t>Молитва Ионы Господу – 2:1-10</a:t>
            </a:r>
            <a:endParaRPr lang="ru-RU" sz="1800" dirty="0" smtClean="0"/>
          </a:p>
          <a:p>
            <a:pPr lvl="1"/>
            <a:r>
              <a:rPr lang="ru-RU" sz="2000" dirty="0" smtClean="0"/>
              <a:t>Спасение Ионы Господом 2:11</a:t>
            </a:r>
            <a:endParaRPr lang="ru-RU" sz="1800" dirty="0" smtClean="0"/>
          </a:p>
          <a:p>
            <a:pPr lvl="0"/>
            <a:r>
              <a:rPr lang="ru-RU" sz="2400" u="sng" dirty="0" smtClean="0"/>
              <a:t>Господь спасает</a:t>
            </a:r>
            <a:r>
              <a:rPr lang="ru-RU" sz="2400" dirty="0" smtClean="0"/>
              <a:t> Ниневию - 3:1 - 4:11</a:t>
            </a:r>
            <a:endParaRPr lang="ru-RU" sz="1800" dirty="0" smtClean="0"/>
          </a:p>
          <a:p>
            <a:pPr lvl="1"/>
            <a:r>
              <a:rPr lang="ru-RU" sz="2000" dirty="0" smtClean="0"/>
              <a:t>Повиновение Ионы Господу - 3:1-4</a:t>
            </a:r>
            <a:endParaRPr lang="ru-RU" sz="1800" dirty="0" smtClean="0"/>
          </a:p>
          <a:p>
            <a:pPr lvl="1"/>
            <a:r>
              <a:rPr lang="ru-RU" sz="2000" dirty="0" smtClean="0"/>
              <a:t>Покаяние Ниневии перед Господом – 3:5-9</a:t>
            </a:r>
            <a:endParaRPr lang="ru-RU" sz="1800" dirty="0" smtClean="0"/>
          </a:p>
          <a:p>
            <a:pPr lvl="1"/>
            <a:r>
              <a:rPr lang="ru-RU" sz="2000" dirty="0" smtClean="0"/>
              <a:t>Спасение Ниневии Господом - 3:10</a:t>
            </a:r>
            <a:endParaRPr lang="ru-RU" sz="1800" dirty="0" smtClean="0"/>
          </a:p>
          <a:p>
            <a:pPr lvl="1"/>
            <a:r>
              <a:rPr lang="ru-RU" sz="2000" dirty="0" smtClean="0"/>
              <a:t>Упрек Ионы Господу - 4:1-11</a:t>
            </a: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ru-RU" b="1" smtClean="0"/>
              <a:t>ЦЕЛЬ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428750"/>
            <a:ext cx="8229600" cy="4525963"/>
          </a:xfrm>
        </p:spPr>
        <p:txBody>
          <a:bodyPr/>
          <a:lstStyle/>
          <a:p>
            <a:r>
              <a:rPr lang="ru-RU" smtClean="0"/>
              <a:t>Совершенствовать свои навыки в экспозиционной проповеди.</a:t>
            </a:r>
          </a:p>
          <a:p>
            <a:r>
              <a:rPr lang="ru-RU" smtClean="0"/>
              <a:t>Проникнуться большим уважением, смирением и благоговением к Слову Божьему.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Стилистический 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Экзегет должен распознать и проанализировать литературные приемы.</a:t>
            </a:r>
          </a:p>
          <a:p>
            <a:r>
              <a:rPr lang="ru-RU" dirty="0" smtClean="0"/>
              <a:t>Нужно отыскать хиазм, повтор, пропуски, антитезу, символику, иронию и другие литературные приемы. </a:t>
            </a:r>
          </a:p>
          <a:p>
            <a:r>
              <a:rPr lang="ru-RU" dirty="0" smtClean="0"/>
              <a:t>Все они привносят в отрывок разные нюансы.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 схождения </a:t>
            </a:r>
            <a:r>
              <a:rPr lang="ru-RU" dirty="0" smtClean="0"/>
              <a:t>Ионы (развитие драматизма)</a:t>
            </a:r>
            <a:endParaRPr lang="ru-RU" dirty="0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5257800" y="2438400"/>
            <a:ext cx="1447800" cy="990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6172200" y="1371600"/>
            <a:ext cx="1371600" cy="1066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 flipH="1">
            <a:off x="4572000" y="3505200"/>
            <a:ext cx="1600200" cy="1143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 flipH="1">
            <a:off x="3886200" y="5105400"/>
            <a:ext cx="1524000" cy="990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3810000" y="1676400"/>
            <a:ext cx="2133600" cy="33655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/>
              <a:t>В ИОППИЮ – 1:3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3200400" y="2667000"/>
            <a:ext cx="2133600" cy="336550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/>
              <a:t>НА КОРАБЛЬ – 1:3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2895600" y="3733800"/>
            <a:ext cx="2133600" cy="336550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/>
              <a:t>В ТРЮМ – 1:5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1524000" y="5257800"/>
            <a:ext cx="2971800" cy="33655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/>
              <a:t>ДО ОСНОВАНИЯ ГОР - 2:6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2" grpId="0" animBg="1"/>
      <p:bldP spid="37893" grpId="0" animBg="1"/>
      <p:bldP spid="37894" grpId="0" animBg="1"/>
      <p:bldP spid="37895" grpId="0" animBg="1"/>
      <p:bldP spid="37896" grpId="0" animBg="1"/>
      <p:bldP spid="37897" grpId="0" animBg="1"/>
      <p:bldP spid="37898" grpId="0" animBg="1"/>
      <p:bldP spid="3789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/>
              <a:t>Хиазм Иона 1:4-16 (указание на владычество Божие)</a:t>
            </a:r>
            <a:endParaRPr lang="ru-RU" dirty="0"/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4419600" y="5410200"/>
            <a:ext cx="4800600" cy="3968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Конец шторма, страх моряков – 15-16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0" y="5410200"/>
            <a:ext cx="4419600" cy="3968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Начало шторма,страх моряков–4-5</a:t>
            </a:r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4419600" y="5029200"/>
            <a:ext cx="4495800" cy="396875"/>
          </a:xfrm>
          <a:prstGeom prst="rect">
            <a:avLst/>
          </a:prstGeom>
          <a:solidFill>
            <a:srgbClr val="CCFFFF">
              <a:alpha val="66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Моряки молятся Господу – 14</a:t>
            </a:r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228600" y="5029200"/>
            <a:ext cx="4191000" cy="396875"/>
          </a:xfrm>
          <a:prstGeom prst="rect">
            <a:avLst/>
          </a:prstGeom>
          <a:solidFill>
            <a:srgbClr val="CCFFFF">
              <a:alpha val="66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Моряки молятся богам – 5</a:t>
            </a: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4419600" y="3962400"/>
            <a:ext cx="3962400" cy="7016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Иона дает совет, </a:t>
            </a:r>
          </a:p>
          <a:p>
            <a:r>
              <a:rPr lang="ru-RU" sz="2000"/>
              <a:t>который поможет - 12</a:t>
            </a:r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838200" y="3962400"/>
            <a:ext cx="3581400" cy="7016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Зовут Иону помочь – 6</a:t>
            </a:r>
          </a:p>
          <a:p>
            <a:endParaRPr lang="ru-RU" sz="2000"/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304800" y="4648200"/>
            <a:ext cx="41148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Пытаются спасти корабль – 5-6</a:t>
            </a: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4419600" y="3276600"/>
            <a:ext cx="3810000" cy="70167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Моряки интересуются </a:t>
            </a:r>
          </a:p>
          <a:p>
            <a:r>
              <a:rPr lang="ru-RU" sz="2000"/>
              <a:t>как спастись - 11</a:t>
            </a: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990600" y="3276600"/>
            <a:ext cx="3429000" cy="70167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Моряки интересуется </a:t>
            </a:r>
          </a:p>
          <a:p>
            <a:r>
              <a:rPr lang="ru-RU" sz="2000"/>
              <a:t>причиной бедствий - 7</a:t>
            </a:r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4419600" y="2590800"/>
            <a:ext cx="358140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Моряки узнают,</a:t>
            </a:r>
          </a:p>
          <a:p>
            <a:r>
              <a:rPr lang="ru-RU" sz="2000"/>
              <a:t> что Иона бежит от Бога - 10</a:t>
            </a:r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1219200" y="2590800"/>
            <a:ext cx="3200400" cy="7016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Жребий пал на Иону -7</a:t>
            </a:r>
          </a:p>
          <a:p>
            <a:endParaRPr lang="ru-RU" sz="2000"/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1371600" y="1905000"/>
            <a:ext cx="3048000" cy="7016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dirty="0"/>
              <a:t>Моряки требуют </a:t>
            </a:r>
          </a:p>
          <a:p>
            <a:r>
              <a:rPr lang="ru-RU" sz="2000" dirty="0"/>
              <a:t>объяснений от Ионы - 8</a:t>
            </a: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4419600" y="1905000"/>
            <a:ext cx="3148013" cy="7016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Моряки требуют </a:t>
            </a:r>
          </a:p>
          <a:p>
            <a:r>
              <a:rPr lang="ru-RU" sz="2000" dirty="0"/>
              <a:t>объяснений от Ионы - 10</a:t>
            </a:r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1905000" y="1219200"/>
            <a:ext cx="4876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ЧТУ ГОСПОДА БОГА НЕБЕС, </a:t>
            </a:r>
          </a:p>
          <a:p>
            <a:pPr algn="ctr"/>
            <a:r>
              <a:rPr lang="ru-RU" b="1"/>
              <a:t>СОТВОРИВШЕГО МОРЕ И СУШУ - 9</a:t>
            </a:r>
          </a:p>
        </p:txBody>
      </p:sp>
      <p:sp>
        <p:nvSpPr>
          <p:cNvPr id="45091" name="Text Box 35"/>
          <p:cNvSpPr txBox="1">
            <a:spLocks noChangeArrowheads="1"/>
          </p:cNvSpPr>
          <p:nvPr/>
        </p:nvSpPr>
        <p:spPr bwMode="auto">
          <a:xfrm>
            <a:off x="4419600" y="4648200"/>
            <a:ext cx="43434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Пытаются спасти корабль – 13</a:t>
            </a:r>
          </a:p>
        </p:txBody>
      </p:sp>
      <p:sp>
        <p:nvSpPr>
          <p:cNvPr id="45092" name="Line 36"/>
          <p:cNvSpPr>
            <a:spLocks noChangeShapeType="1"/>
          </p:cNvSpPr>
          <p:nvPr/>
        </p:nvSpPr>
        <p:spPr bwMode="auto">
          <a:xfrm>
            <a:off x="4343400" y="1905000"/>
            <a:ext cx="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5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5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76" grpId="0" animBg="1"/>
      <p:bldP spid="45077" grpId="0" animBg="1"/>
      <p:bldP spid="45078" grpId="0" animBg="1"/>
      <p:bldP spid="45079" grpId="0" animBg="1"/>
      <p:bldP spid="45080" grpId="0" animBg="1"/>
      <p:bldP spid="45081" grpId="0" animBg="1"/>
      <p:bldP spid="45083" grpId="0" animBg="1"/>
      <p:bldP spid="45084" grpId="0" animBg="1"/>
      <p:bldP spid="45085" grpId="0" animBg="1"/>
      <p:bldP spid="45086" grpId="0" animBg="1"/>
      <p:bldP spid="45087" grpId="0" animBg="1"/>
      <p:bldP spid="45088" grpId="0" animBg="1"/>
      <p:bldP spid="45089" grpId="0" animBg="1"/>
      <p:bldP spid="45090" grpId="0" animBg="1"/>
      <p:bldP spid="45091" grpId="0" animBg="1"/>
      <p:bldP spid="4509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SOS </a:t>
            </a:r>
            <a:r>
              <a:rPr lang="ru-RU" dirty="0" smtClean="0"/>
              <a:t>матросов (владычество Божие над всеми богами)</a:t>
            </a:r>
            <a:endParaRPr lang="ru-RU" dirty="0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1143000" y="2819400"/>
            <a:ext cx="1219200" cy="12192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БОГ НЕБА</a:t>
            </a: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2743200" y="2819400"/>
            <a:ext cx="1295400" cy="12954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БОГ МОРЯ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4343400" y="2895600"/>
            <a:ext cx="1219200" cy="12192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БОГ СУШИ</a:t>
            </a: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6172200" y="2819400"/>
            <a:ext cx="1371600" cy="13716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 Т.Д.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685800" y="1524000"/>
            <a:ext cx="7743852" cy="83820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/>
              <a:t>Чту Господа Бога небес, сотворившего море и сушу – Иона 1:9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743200" y="5181600"/>
            <a:ext cx="3048000" cy="1524000"/>
            <a:chOff x="1728" y="3264"/>
            <a:chExt cx="1920" cy="960"/>
          </a:xfrm>
        </p:grpSpPr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2208" y="3312"/>
              <a:ext cx="768" cy="912"/>
              <a:chOff x="2208" y="3312"/>
              <a:chExt cx="768" cy="912"/>
            </a:xfrm>
          </p:grpSpPr>
          <p:sp>
            <p:nvSpPr>
              <p:cNvPr id="43018" name="Oval 10"/>
              <p:cNvSpPr>
                <a:spLocks noChangeArrowheads="1"/>
              </p:cNvSpPr>
              <p:nvPr/>
            </p:nvSpPr>
            <p:spPr bwMode="auto">
              <a:xfrm>
                <a:off x="2496" y="3552"/>
                <a:ext cx="192" cy="432"/>
              </a:xfrm>
              <a:prstGeom prst="ellips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19" name="Oval 11"/>
              <p:cNvSpPr>
                <a:spLocks noChangeArrowheads="1"/>
              </p:cNvSpPr>
              <p:nvPr/>
            </p:nvSpPr>
            <p:spPr bwMode="auto">
              <a:xfrm>
                <a:off x="2496" y="3312"/>
                <a:ext cx="192" cy="192"/>
              </a:xfrm>
              <a:prstGeom prst="ellips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20" name="Line 12"/>
              <p:cNvSpPr>
                <a:spLocks noChangeShapeType="1"/>
              </p:cNvSpPr>
              <p:nvPr/>
            </p:nvSpPr>
            <p:spPr bwMode="auto">
              <a:xfrm>
                <a:off x="2208" y="3456"/>
                <a:ext cx="288" cy="192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21" name="Line 13"/>
              <p:cNvSpPr>
                <a:spLocks noChangeShapeType="1"/>
              </p:cNvSpPr>
              <p:nvPr/>
            </p:nvSpPr>
            <p:spPr bwMode="auto">
              <a:xfrm flipV="1">
                <a:off x="2688" y="3408"/>
                <a:ext cx="288" cy="24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22" name="Line 14"/>
              <p:cNvSpPr>
                <a:spLocks noChangeShapeType="1"/>
              </p:cNvSpPr>
              <p:nvPr/>
            </p:nvSpPr>
            <p:spPr bwMode="auto">
              <a:xfrm flipH="1">
                <a:off x="2448" y="3984"/>
                <a:ext cx="96" cy="24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23" name="Line 15"/>
              <p:cNvSpPr>
                <a:spLocks noChangeShapeType="1"/>
              </p:cNvSpPr>
              <p:nvPr/>
            </p:nvSpPr>
            <p:spPr bwMode="auto">
              <a:xfrm>
                <a:off x="2640" y="3984"/>
                <a:ext cx="48" cy="24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1728" y="3264"/>
              <a:ext cx="768" cy="912"/>
              <a:chOff x="2208" y="3312"/>
              <a:chExt cx="768" cy="912"/>
            </a:xfrm>
          </p:grpSpPr>
          <p:sp>
            <p:nvSpPr>
              <p:cNvPr id="43026" name="Oval 18"/>
              <p:cNvSpPr>
                <a:spLocks noChangeArrowheads="1"/>
              </p:cNvSpPr>
              <p:nvPr/>
            </p:nvSpPr>
            <p:spPr bwMode="auto">
              <a:xfrm>
                <a:off x="2496" y="3552"/>
                <a:ext cx="192" cy="432"/>
              </a:xfrm>
              <a:prstGeom prst="ellips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27" name="Oval 19"/>
              <p:cNvSpPr>
                <a:spLocks noChangeArrowheads="1"/>
              </p:cNvSpPr>
              <p:nvPr/>
            </p:nvSpPr>
            <p:spPr bwMode="auto">
              <a:xfrm>
                <a:off x="2496" y="3312"/>
                <a:ext cx="192" cy="192"/>
              </a:xfrm>
              <a:prstGeom prst="ellips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28" name="Line 20"/>
              <p:cNvSpPr>
                <a:spLocks noChangeShapeType="1"/>
              </p:cNvSpPr>
              <p:nvPr/>
            </p:nvSpPr>
            <p:spPr bwMode="auto">
              <a:xfrm>
                <a:off x="2208" y="3456"/>
                <a:ext cx="288" cy="192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29" name="Line 21"/>
              <p:cNvSpPr>
                <a:spLocks noChangeShapeType="1"/>
              </p:cNvSpPr>
              <p:nvPr/>
            </p:nvSpPr>
            <p:spPr bwMode="auto">
              <a:xfrm flipV="1">
                <a:off x="2688" y="3408"/>
                <a:ext cx="288" cy="24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30" name="Line 22"/>
              <p:cNvSpPr>
                <a:spLocks noChangeShapeType="1"/>
              </p:cNvSpPr>
              <p:nvPr/>
            </p:nvSpPr>
            <p:spPr bwMode="auto">
              <a:xfrm flipH="1">
                <a:off x="2448" y="3984"/>
                <a:ext cx="96" cy="24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31" name="Line 23"/>
              <p:cNvSpPr>
                <a:spLocks noChangeShapeType="1"/>
              </p:cNvSpPr>
              <p:nvPr/>
            </p:nvSpPr>
            <p:spPr bwMode="auto">
              <a:xfrm>
                <a:off x="2640" y="3984"/>
                <a:ext cx="48" cy="24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2880" y="3264"/>
              <a:ext cx="768" cy="912"/>
              <a:chOff x="2208" y="3312"/>
              <a:chExt cx="768" cy="912"/>
            </a:xfrm>
          </p:grpSpPr>
          <p:sp>
            <p:nvSpPr>
              <p:cNvPr id="43033" name="Oval 25"/>
              <p:cNvSpPr>
                <a:spLocks noChangeArrowheads="1"/>
              </p:cNvSpPr>
              <p:nvPr/>
            </p:nvSpPr>
            <p:spPr bwMode="auto">
              <a:xfrm>
                <a:off x="2496" y="3552"/>
                <a:ext cx="192" cy="432"/>
              </a:xfrm>
              <a:prstGeom prst="ellips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34" name="Oval 26"/>
              <p:cNvSpPr>
                <a:spLocks noChangeArrowheads="1"/>
              </p:cNvSpPr>
              <p:nvPr/>
            </p:nvSpPr>
            <p:spPr bwMode="auto">
              <a:xfrm>
                <a:off x="2496" y="3312"/>
                <a:ext cx="192" cy="192"/>
              </a:xfrm>
              <a:prstGeom prst="ellips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35" name="Line 27"/>
              <p:cNvSpPr>
                <a:spLocks noChangeShapeType="1"/>
              </p:cNvSpPr>
              <p:nvPr/>
            </p:nvSpPr>
            <p:spPr bwMode="auto">
              <a:xfrm>
                <a:off x="2208" y="3456"/>
                <a:ext cx="288" cy="192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36" name="Line 28"/>
              <p:cNvSpPr>
                <a:spLocks noChangeShapeType="1"/>
              </p:cNvSpPr>
              <p:nvPr/>
            </p:nvSpPr>
            <p:spPr bwMode="auto">
              <a:xfrm flipV="1">
                <a:off x="2688" y="3408"/>
                <a:ext cx="288" cy="24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37" name="Line 29"/>
              <p:cNvSpPr>
                <a:spLocks noChangeShapeType="1"/>
              </p:cNvSpPr>
              <p:nvPr/>
            </p:nvSpPr>
            <p:spPr bwMode="auto">
              <a:xfrm flipH="1">
                <a:off x="2448" y="3984"/>
                <a:ext cx="96" cy="24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38" name="Line 30"/>
              <p:cNvSpPr>
                <a:spLocks noChangeShapeType="1"/>
              </p:cNvSpPr>
              <p:nvPr/>
            </p:nvSpPr>
            <p:spPr bwMode="auto">
              <a:xfrm>
                <a:off x="2640" y="3984"/>
                <a:ext cx="48" cy="24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3040" name="Line 32"/>
          <p:cNvSpPr>
            <a:spLocks noChangeShapeType="1"/>
          </p:cNvSpPr>
          <p:nvPr/>
        </p:nvSpPr>
        <p:spPr bwMode="auto">
          <a:xfrm flipH="1" flipV="1">
            <a:off x="3276600" y="4191000"/>
            <a:ext cx="152400" cy="7620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 flipH="1" flipV="1">
            <a:off x="1828800" y="4191000"/>
            <a:ext cx="762000" cy="9906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2" name="Line 34"/>
          <p:cNvSpPr>
            <a:spLocks noChangeShapeType="1"/>
          </p:cNvSpPr>
          <p:nvPr/>
        </p:nvSpPr>
        <p:spPr bwMode="auto">
          <a:xfrm flipV="1">
            <a:off x="4724400" y="4114800"/>
            <a:ext cx="152400" cy="9906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43" name="Line 35"/>
          <p:cNvSpPr>
            <a:spLocks noChangeShapeType="1"/>
          </p:cNvSpPr>
          <p:nvPr/>
        </p:nvSpPr>
        <p:spPr bwMode="auto">
          <a:xfrm flipV="1">
            <a:off x="5791200" y="4343400"/>
            <a:ext cx="609600" cy="7620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6477000" y="6019800"/>
            <a:ext cx="2514600" cy="533400"/>
            <a:chOff x="4080" y="3792"/>
            <a:chExt cx="1584" cy="336"/>
          </a:xfrm>
        </p:grpSpPr>
        <p:sp>
          <p:nvSpPr>
            <p:cNvPr id="43044" name="Oval 36"/>
            <p:cNvSpPr>
              <a:spLocks noChangeArrowheads="1"/>
            </p:cNvSpPr>
            <p:nvPr/>
          </p:nvSpPr>
          <p:spPr bwMode="auto">
            <a:xfrm>
              <a:off x="4608" y="3888"/>
              <a:ext cx="768" cy="19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045" name="Oval 37"/>
            <p:cNvSpPr>
              <a:spLocks noChangeArrowheads="1"/>
            </p:cNvSpPr>
            <p:nvPr/>
          </p:nvSpPr>
          <p:spPr bwMode="auto">
            <a:xfrm>
              <a:off x="5424" y="3888"/>
              <a:ext cx="240" cy="192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046" name="Line 38"/>
            <p:cNvSpPr>
              <a:spLocks noChangeShapeType="1"/>
            </p:cNvSpPr>
            <p:nvPr/>
          </p:nvSpPr>
          <p:spPr bwMode="auto">
            <a:xfrm flipV="1">
              <a:off x="4080" y="3984"/>
              <a:ext cx="528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47" name="Line 39"/>
            <p:cNvSpPr>
              <a:spLocks noChangeShapeType="1"/>
            </p:cNvSpPr>
            <p:nvPr/>
          </p:nvSpPr>
          <p:spPr bwMode="auto">
            <a:xfrm flipV="1">
              <a:off x="4080" y="4032"/>
              <a:ext cx="576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48" name="Line 40"/>
            <p:cNvSpPr>
              <a:spLocks noChangeShapeType="1"/>
            </p:cNvSpPr>
            <p:nvPr/>
          </p:nvSpPr>
          <p:spPr bwMode="auto">
            <a:xfrm flipH="1" flipV="1">
              <a:off x="4800" y="3888"/>
              <a:ext cx="336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49" name="Line 41"/>
            <p:cNvSpPr>
              <a:spLocks noChangeShapeType="1"/>
            </p:cNvSpPr>
            <p:nvPr/>
          </p:nvSpPr>
          <p:spPr bwMode="auto">
            <a:xfrm flipH="1" flipV="1">
              <a:off x="4896" y="3792"/>
              <a:ext cx="192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3051" name="Line 43"/>
          <p:cNvSpPr>
            <a:spLocks noChangeShapeType="1"/>
          </p:cNvSpPr>
          <p:nvPr/>
        </p:nvSpPr>
        <p:spPr bwMode="auto">
          <a:xfrm flipH="1" flipV="1">
            <a:off x="5334000" y="2514600"/>
            <a:ext cx="2286000" cy="34290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3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3" grpId="0" animBg="1"/>
      <p:bldP spid="43014" grpId="0" animBg="1"/>
      <p:bldP spid="43015" grpId="0" animBg="1"/>
      <p:bldP spid="43016" grpId="0" animBg="1"/>
      <p:bldP spid="43017" grpId="0" animBg="1"/>
      <p:bldP spid="43040" grpId="0" animBg="1"/>
      <p:bldP spid="43041" grpId="0" animBg="1"/>
      <p:bldP spid="43042" grpId="0" animBg="1"/>
      <p:bldP spid="43043" grpId="0" animBg="1"/>
      <p:bldP spid="4305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Владычество Божие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848600" cy="2743200"/>
          </a:xfrm>
        </p:spPr>
        <p:txBody>
          <a:bodyPr/>
          <a:lstStyle/>
          <a:p>
            <a:r>
              <a:rPr lang="ru-RU"/>
              <a:t>Большая рыба – 2:1 (ср.Дан.1:5)</a:t>
            </a:r>
          </a:p>
          <a:p>
            <a:r>
              <a:rPr lang="ru-RU"/>
              <a:t>Растение – 4:6</a:t>
            </a:r>
          </a:p>
          <a:p>
            <a:r>
              <a:rPr lang="ru-RU"/>
              <a:t>Червь – 4:7</a:t>
            </a:r>
          </a:p>
          <a:p>
            <a:r>
              <a:rPr lang="ru-RU"/>
              <a:t>Знойный ветер – 4:8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304800" y="6019800"/>
            <a:ext cx="8610600" cy="609600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МОРЕ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304800" y="5410200"/>
            <a:ext cx="86106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ЗЕМЛЯ</a:t>
            </a: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304800" y="4800600"/>
            <a:ext cx="8610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ВОЗДУХ</a:t>
            </a:r>
          </a:p>
        </p:txBody>
      </p:sp>
      <p:sp>
        <p:nvSpPr>
          <p:cNvPr id="47113" name="AutoShape 9"/>
          <p:cNvSpPr>
            <a:spLocks noChangeArrowheads="1"/>
          </p:cNvSpPr>
          <p:nvPr/>
        </p:nvSpPr>
        <p:spPr bwMode="auto">
          <a:xfrm>
            <a:off x="685800" y="4953000"/>
            <a:ext cx="2514600" cy="1905000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БОГ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  <p:bldP spid="47109" grpId="0" animBg="1"/>
      <p:bldP spid="47110" grpId="0" animBg="1"/>
      <p:bldP spid="47111" grpId="0" animBg="1"/>
      <p:bldP spid="471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параллельных мест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/>
          <a:lstStyle/>
          <a:p>
            <a:r>
              <a:rPr lang="ru-RU" sz="2000" dirty="0" smtClean="0"/>
              <a:t>Касается изучения книг Царств и Паралипоменон и всех Евангелий.</a:t>
            </a:r>
          </a:p>
          <a:p>
            <a:r>
              <a:rPr lang="ru-RU" sz="2000" dirty="0" smtClean="0"/>
              <a:t>Сравнить чтобы выявить различия в отрывках для определения эмфаз в тексте. </a:t>
            </a:r>
          </a:p>
          <a:p>
            <a:r>
              <a:rPr lang="ru-RU" sz="2000" dirty="0" smtClean="0"/>
              <a:t>Конкретные различия, связки, обобщения (</a:t>
            </a:r>
            <a:r>
              <a:rPr lang="ru-RU" sz="2000" dirty="0" err="1" smtClean="0"/>
              <a:t>Мф</a:t>
            </a:r>
            <a:r>
              <a:rPr lang="ru-RU" sz="2000" dirty="0" smtClean="0"/>
              <a:t> 4.23-25 и 9.35, обрамление основных разделов) могут указывать на деление и цель разделов, редакторские отступления могут раскрывать теологию автора (</a:t>
            </a:r>
            <a:r>
              <a:rPr lang="ru-RU" sz="2000" dirty="0" err="1" smtClean="0"/>
              <a:t>Мф</a:t>
            </a:r>
            <a:r>
              <a:rPr lang="ru-RU" sz="2000" dirty="0" smtClean="0"/>
              <a:t>. 2.5-6,15,17-18). </a:t>
            </a:r>
            <a:endParaRPr lang="ru-RU" sz="2000" b="1" dirty="0" smtClean="0"/>
          </a:p>
          <a:p>
            <a:r>
              <a:rPr lang="ru-RU" sz="2000" dirty="0" smtClean="0"/>
              <a:t>Повторяющиеся фрагменты и характерные выражения, которые автор использует, чтобы донести до читателя послание, «нити» послания (недопонимания в Евангелии от Иоанна, Иисус с «небесной» точки зрения, слушатели отвечают с «земной»)</a:t>
            </a:r>
          </a:p>
          <a:p>
            <a:r>
              <a:rPr lang="ru-RU" sz="2000" dirty="0" smtClean="0"/>
              <a:t>Толкователь изучает то, как автор скомпоновал свой материал чтобы увидеть особое послание всего повествования, цель написания.</a:t>
            </a:r>
            <a:endParaRPr lang="ru-RU" sz="2000" b="1" dirty="0" smtClean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Экзегетический 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Применение </a:t>
            </a:r>
            <a:r>
              <a:rPr lang="ru-RU" sz="2800" dirty="0" err="1" smtClean="0"/>
              <a:t>историко</a:t>
            </a:r>
            <a:r>
              <a:rPr lang="ru-RU" sz="2800" dirty="0" smtClean="0"/>
              <a:t>–грамматического метода к отрывку.</a:t>
            </a:r>
          </a:p>
          <a:p>
            <a:r>
              <a:rPr lang="ru-RU" sz="2800" dirty="0" smtClean="0"/>
              <a:t>Синтаксис позволит более точно определить взаимосвязь слов и, как следствие, смысловое развитие истории. </a:t>
            </a:r>
          </a:p>
          <a:p>
            <a:r>
              <a:rPr lang="ru-RU" sz="2800" dirty="0" smtClean="0"/>
              <a:t>А лексическое исследование прояснит нюансы исходных значений.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857232"/>
          </a:xfrm>
        </p:spPr>
        <p:txBody>
          <a:bodyPr/>
          <a:lstStyle/>
          <a:p>
            <a:r>
              <a:rPr lang="ru-RU" dirty="0" smtClean="0"/>
              <a:t>Теологический 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/>
          <a:lstStyle/>
          <a:p>
            <a:r>
              <a:rPr lang="ru-RU" sz="2400" dirty="0" smtClean="0"/>
              <a:t>Повествование пронизывают теологические уроки.</a:t>
            </a:r>
          </a:p>
          <a:p>
            <a:r>
              <a:rPr lang="ru-RU" sz="2400" dirty="0" smtClean="0"/>
              <a:t>Задача вывести богословское значение отрывка и библейские принципы.</a:t>
            </a:r>
          </a:p>
          <a:p>
            <a:r>
              <a:rPr lang="ru-RU" sz="2400" dirty="0" smtClean="0"/>
              <a:t>Выведите богословие и практическое значение из Мф.28:18-20?</a:t>
            </a:r>
          </a:p>
          <a:p>
            <a:r>
              <a:rPr lang="ru-RU" sz="2400" dirty="0" err="1" smtClean="0"/>
              <a:t>Христология</a:t>
            </a:r>
            <a:r>
              <a:rPr lang="ru-RU" sz="2400" dirty="0" smtClean="0"/>
              <a:t>: Иисус есть Воскресший Господь, Который обладает</a:t>
            </a:r>
            <a:r>
              <a:rPr lang="ru-RU" sz="2400" b="1" dirty="0" smtClean="0"/>
              <a:t> </a:t>
            </a:r>
            <a:r>
              <a:rPr lang="ru-RU" sz="2400" dirty="0" smtClean="0"/>
              <a:t>божественной властью и (18 ст.) и вездесущностью (20 ст.). </a:t>
            </a:r>
          </a:p>
          <a:p>
            <a:r>
              <a:rPr lang="ru-RU" sz="2400" dirty="0" smtClean="0"/>
              <a:t>Противостоять Божьему плану бесполезно, лучше стать учеником Иисуса Христа, исполняя Великое Поручение, по сути участвуя в Его плане. (28.18-20)</a:t>
            </a:r>
            <a:endParaRPr lang="ru-RU" sz="2400" b="1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Контекстуализация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Данный этап — это «ядро» библейского повествования, которое побуждает читателя применять уроки к собственной ситуации.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Повествование по своей сути — это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контекстуализация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значимости жизни Израиля (Ветхий Завет), Иисуса (Евангелия) или ранней церкви (Деяния святых Апостолов) для современной церкви.</a:t>
            </a:r>
          </a:p>
          <a:p>
            <a:r>
              <a:rPr lang="ru-RU" sz="2400" dirty="0" smtClean="0"/>
              <a:t>Опасность: </a:t>
            </a:r>
            <a:r>
              <a:rPr lang="ru-RU" sz="2400" dirty="0" err="1" smtClean="0"/>
              <a:t>контекстуализация</a:t>
            </a:r>
            <a:r>
              <a:rPr lang="ru-RU" sz="2400" dirty="0" smtClean="0"/>
              <a:t> всех элементов, фона.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Tx/>
              <a:buAutoNum type="romanUcPeriod" startAt="5"/>
            </a:pPr>
            <a:r>
              <a:rPr lang="ru-RU" smtClean="0"/>
              <a:t>Особенности проповеди</a:t>
            </a:r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Структура проповеди по идее должна отображать сюжетную линию повествования. </a:t>
            </a:r>
          </a:p>
          <a:p>
            <a:r>
              <a:rPr lang="ru-RU" sz="2800" dirty="0" smtClean="0"/>
              <a:t>Т.е. основные события становятся пунктами проповеди или трансформируются  (если возможно) в призывы.</a:t>
            </a:r>
          </a:p>
          <a:p>
            <a:r>
              <a:rPr lang="ru-RU" sz="2800" dirty="0" smtClean="0"/>
              <a:t>В данном случае они скорее напоминают «действия» (или «акты» пьесы), чем пункты (более характерные для дидактической проповеди)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796925"/>
          </a:xfrm>
        </p:spPr>
        <p:txBody>
          <a:bodyPr/>
          <a:lstStyle/>
          <a:p>
            <a:pPr eaLnBrk="1" hangingPunct="1"/>
            <a:r>
              <a:rPr lang="ru-RU" b="1" smtClean="0"/>
              <a:t>ЛИТЕРАТУРА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071563"/>
            <a:ext cx="8229600" cy="4525962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ru-RU" sz="2000" smtClean="0"/>
              <a:t>Брага Д., Как подготовить библейскую проповедь, «Библия для всех», С.-П., 2005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ru-RU" sz="2000" smtClean="0"/>
              <a:t>Введенская Л.А., Риторика и культура речи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ru-RU" sz="2000" b="1" smtClean="0"/>
              <a:t>Кайзер У., На пути к экзегетическому богословию: библейская экзегетика для проповедников, «Библия для всех», С.-П., 2008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ru-RU" sz="2000" b="1" smtClean="0"/>
              <a:t>МакАртур Д., Возвращение к разъяснительной проповеди, «Библия для всех», С.-П., 2001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ru-RU" sz="2000" b="1" smtClean="0"/>
              <a:t>Монтойя А., Пламенная проповедь, СЕО, 2006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ru-RU" sz="2000" smtClean="0"/>
              <a:t>Осборн Г. Р., Герменевтическая спираль</a:t>
            </a:r>
          </a:p>
          <a:p>
            <a:pPr marL="457200" indent="-457200">
              <a:buFontTx/>
              <a:buAutoNum type="arabicPeriod"/>
            </a:pPr>
            <a:r>
              <a:rPr lang="ru-RU" sz="2000" b="1" smtClean="0"/>
              <a:t>Пайпер Д., Величие Бога в проповеди, «Мирт», 2004</a:t>
            </a:r>
          </a:p>
          <a:p>
            <a:pPr marL="457200" indent="-457200">
              <a:buFontTx/>
              <a:buAutoNum type="arabicPeriod"/>
            </a:pPr>
            <a:r>
              <a:rPr lang="ru-RU" sz="2000" smtClean="0"/>
              <a:t>Робинсон Х., Библейская проповедь, «Шандал», С.-П., 2005</a:t>
            </a:r>
          </a:p>
          <a:p>
            <a:pPr marL="457200" indent="-457200">
              <a:buFontTx/>
              <a:buAutoNum type="arabicPeriod"/>
            </a:pPr>
            <a:r>
              <a:rPr lang="ru-RU" sz="2000" smtClean="0"/>
              <a:t>Сперджен Ч., Добрые советы проповедникам Евангелия</a:t>
            </a:r>
          </a:p>
          <a:p>
            <a:pPr marL="457200" indent="-457200">
              <a:buFontTx/>
              <a:buAutoNum type="arabicPeriod"/>
            </a:pPr>
            <a:r>
              <a:rPr lang="ru-RU" sz="2000" smtClean="0"/>
              <a:t>Стотт Д., Портрет проповедника</a:t>
            </a:r>
          </a:p>
          <a:p>
            <a:pPr marL="457200" indent="-457200" eaLnBrk="1" hangingPunct="1">
              <a:buFontTx/>
              <a:buAutoNum type="arabicPeriod"/>
            </a:pPr>
            <a:endParaRPr lang="ru-RU" sz="2000" smtClean="0"/>
          </a:p>
          <a:p>
            <a:pPr marL="457200" indent="-457200" eaLnBrk="1" hangingPunct="1">
              <a:buFontTx/>
              <a:buAutoNum type="arabicPeriod"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1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Важно отличать «местный фон» (аспекты самой истории, не делая из них нормативных актов) от теологических эмфаз (аспекты, которые нужно </a:t>
            </a:r>
            <a:r>
              <a:rPr lang="ru-RU" sz="2400" dirty="0" err="1" smtClean="0"/>
              <a:t>контекстуализировать</a:t>
            </a:r>
            <a:r>
              <a:rPr lang="ru-RU" sz="2400" dirty="0" smtClean="0"/>
              <a:t> ко дню сегодняшнему). </a:t>
            </a:r>
          </a:p>
          <a:p>
            <a:r>
              <a:rPr lang="ru-RU" sz="2400" dirty="0" smtClean="0"/>
              <a:t>Первое поможет слушателям проникнуть в суть истории и ощутить ее силу, а второе — понять ее отношение к их нуждам. </a:t>
            </a:r>
          </a:p>
          <a:p>
            <a:r>
              <a:rPr lang="ru-RU" sz="2400" dirty="0" smtClean="0"/>
              <a:t>Часто не обязательно приводить иллюстрации из современной жизни. </a:t>
            </a:r>
          </a:p>
          <a:p>
            <a:r>
              <a:rPr lang="ru-RU" sz="2400" dirty="0" smtClean="0"/>
              <a:t>Достаточно иллюстраций в самом рассказе, и они логически подводят к применению.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Притчи</a:t>
            </a:r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857250"/>
          </a:xfrm>
        </p:spPr>
        <p:txBody>
          <a:bodyPr/>
          <a:lstStyle/>
          <a:p>
            <a:r>
              <a:rPr lang="ru-RU" sz="2800" b="1" smtClean="0"/>
              <a:t>ДОМАШНЕЕ ЗАДАНИЕ НА СЛЕДУЮЩУЮ СЕССИЮ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857250"/>
            <a:ext cx="8515350" cy="4043363"/>
          </a:xfrm>
        </p:spPr>
        <p:txBody>
          <a:bodyPr/>
          <a:lstStyle/>
          <a:p>
            <a:pPr marL="514350" indent="-514350">
              <a:buFontTx/>
              <a:buAutoNum type="arabicPeriod"/>
              <a:defRPr/>
            </a:pPr>
            <a:r>
              <a:rPr lang="ru-RU" sz="2000" dirty="0" smtClean="0"/>
              <a:t>План-конспект проповеди.</a:t>
            </a:r>
          </a:p>
          <a:p>
            <a:pPr marL="514350" indent="-514350">
              <a:buFontTx/>
              <a:buAutoNum type="arabicPeriod"/>
              <a:defRPr/>
            </a:pPr>
            <a:r>
              <a:rPr lang="ru-RU" sz="2000" dirty="0" smtClean="0"/>
              <a:t>Аудиозапись проповеди (20-45 мин).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ru-RU" sz="2000" dirty="0" smtClean="0"/>
              <a:t>Чтение книг и отчет на 1 стр.: о чем книга, ее структура, интересные и познавательные моменты, что не понравилось: </a:t>
            </a:r>
          </a:p>
          <a:p>
            <a:pPr marL="857250" lvl="1" indent="-457200" eaLnBrk="1" hangingPunct="1">
              <a:defRPr/>
            </a:pPr>
            <a:r>
              <a:rPr lang="ru-RU" sz="1600" dirty="0" err="1" smtClean="0"/>
              <a:t>МакАртур</a:t>
            </a:r>
            <a:r>
              <a:rPr lang="ru-RU" sz="1600" dirty="0" smtClean="0"/>
              <a:t> Д., Возвращение к разъяснительной проповеди</a:t>
            </a:r>
          </a:p>
          <a:p>
            <a:pPr marL="857250" lvl="1" indent="-457200" eaLnBrk="1" hangingPunct="1">
              <a:defRPr/>
            </a:pPr>
            <a:r>
              <a:rPr lang="ru-RU" sz="1600" dirty="0" err="1" smtClean="0"/>
              <a:t>Монтойя</a:t>
            </a:r>
            <a:r>
              <a:rPr lang="ru-RU" sz="1600" dirty="0" smtClean="0"/>
              <a:t> А., Пламенная проповедь</a:t>
            </a:r>
          </a:p>
          <a:p>
            <a:pPr marL="857250" lvl="1" indent="-457200" eaLnBrk="1" hangingPunct="1">
              <a:defRPr/>
            </a:pPr>
            <a:r>
              <a:rPr lang="ru-RU" sz="1600" dirty="0" err="1" smtClean="0"/>
              <a:t>Пайпер</a:t>
            </a:r>
            <a:r>
              <a:rPr lang="ru-RU" sz="1600" dirty="0" smtClean="0"/>
              <a:t> Д., Величие Бога в проповеди</a:t>
            </a:r>
          </a:p>
          <a:p>
            <a:pPr marL="857250" lvl="1" indent="-457200" eaLnBrk="1" hangingPunct="1">
              <a:defRPr/>
            </a:pPr>
            <a:r>
              <a:rPr lang="ru-RU" sz="1600" dirty="0" smtClean="0"/>
              <a:t>Кайзер У., На пути к экзегетическому богословию: библейская экзегетика для проповедников</a:t>
            </a:r>
          </a:p>
          <a:p>
            <a:pPr marL="514350" indent="-514350">
              <a:buFontTx/>
              <a:buNone/>
              <a:defRPr/>
            </a:pPr>
            <a:r>
              <a:rPr lang="ru-RU" sz="2000" b="1" dirty="0" smtClean="0"/>
              <a:t>Оформление письма:</a:t>
            </a:r>
          </a:p>
          <a:p>
            <a:pPr marL="914400" lvl="1" indent="-514350">
              <a:defRPr/>
            </a:pPr>
            <a:r>
              <a:rPr lang="ru-RU" sz="1800" dirty="0" smtClean="0"/>
              <a:t>Тема: </a:t>
            </a:r>
            <a:r>
              <a:rPr lang="ru-RU" sz="1800" i="1" dirty="0" smtClean="0"/>
              <a:t>Иванов П., Гомилетика 2</a:t>
            </a:r>
          </a:p>
          <a:p>
            <a:pPr marL="914400" lvl="1" indent="-514350">
              <a:defRPr/>
            </a:pPr>
            <a:r>
              <a:rPr lang="ru-RU" sz="1800" dirty="0" smtClean="0"/>
              <a:t>Название файла: </a:t>
            </a:r>
            <a:r>
              <a:rPr lang="ru-RU" sz="1800" i="1" dirty="0" smtClean="0"/>
              <a:t>Иванов П., Гомилетика 2, План-конспект проповеди</a:t>
            </a:r>
          </a:p>
          <a:p>
            <a:pPr marL="914400" lvl="1" indent="-514350">
              <a:defRPr/>
            </a:pPr>
            <a:r>
              <a:rPr lang="ru-RU" sz="1800" dirty="0" smtClean="0"/>
              <a:t>Содержание работы: </a:t>
            </a:r>
            <a:r>
              <a:rPr lang="ru-RU" sz="1800" i="1" dirty="0" smtClean="0"/>
              <a:t>Иванов П., Гомилетика 2, План-конспект проповеди</a:t>
            </a:r>
          </a:p>
          <a:p>
            <a:pPr marL="514350" indent="-514350">
              <a:buFontTx/>
              <a:buNone/>
              <a:defRPr/>
            </a:pPr>
            <a:r>
              <a:rPr lang="en-US" sz="2000" b="1" i="1" dirty="0" smtClean="0"/>
              <a:t>pashvecov@mail.ru</a:t>
            </a:r>
            <a:r>
              <a:rPr lang="en-US" sz="2000" dirty="0" smtClean="0"/>
              <a:t> – </a:t>
            </a:r>
            <a:r>
              <a:rPr lang="ru-RU" sz="2000" dirty="0" smtClean="0"/>
              <a:t>Швецов Павел Борисович</a:t>
            </a:r>
          </a:p>
          <a:p>
            <a:pPr marL="514350" indent="-514350">
              <a:buFontTx/>
              <a:buNone/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ТРЕБОВАНИЯ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285875"/>
            <a:ext cx="8229600" cy="4043363"/>
          </a:xfrm>
        </p:spPr>
        <p:txBody>
          <a:bodyPr/>
          <a:lstStyle/>
          <a:p>
            <a:r>
              <a:rPr lang="ru-RU" sz="2800" smtClean="0"/>
              <a:t>Тесты – 15%</a:t>
            </a:r>
          </a:p>
          <a:p>
            <a:r>
              <a:rPr lang="ru-RU" sz="2800" smtClean="0"/>
              <a:t>Домашние задания — 50%</a:t>
            </a:r>
          </a:p>
          <a:p>
            <a:pPr lvl="1"/>
            <a:r>
              <a:rPr lang="ru-RU" sz="2400" smtClean="0"/>
              <a:t>План-конспект проповеди</a:t>
            </a:r>
          </a:p>
          <a:p>
            <a:pPr lvl="1"/>
            <a:r>
              <a:rPr lang="ru-RU" sz="2400" smtClean="0"/>
              <a:t>Аудиозапись проповеди</a:t>
            </a:r>
          </a:p>
          <a:p>
            <a:pPr lvl="1"/>
            <a:r>
              <a:rPr lang="ru-RU" sz="2400" smtClean="0"/>
              <a:t>Чтение книг 3, 4, 5, 7 и отчет по ним</a:t>
            </a:r>
          </a:p>
          <a:p>
            <a:r>
              <a:rPr lang="ru-RU" sz="2800" smtClean="0"/>
              <a:t>Экзамен - 35%</a:t>
            </a:r>
          </a:p>
          <a:p>
            <a:r>
              <a:rPr lang="ru-RU" sz="2800" smtClean="0"/>
              <a:t>Бонусы: повторение, дополнительные вопросы на тестах и на экзамене.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Tx/>
              <a:buAutoNum type="romanUcPeriod"/>
            </a:pPr>
            <a:r>
              <a:rPr lang="ru-RU" smtClean="0"/>
              <a:t>ВВЕДЕНИЕ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357313"/>
            <a:ext cx="8229600" cy="4525962"/>
          </a:xfrm>
        </p:spPr>
        <p:txBody>
          <a:bodyPr/>
          <a:lstStyle/>
          <a:p>
            <a:r>
              <a:rPr lang="ru-RU" smtClean="0"/>
              <a:t>Определение проповеди</a:t>
            </a:r>
          </a:p>
          <a:p>
            <a:r>
              <a:rPr lang="ru-RU" smtClean="0"/>
              <a:t>Цель проповеди</a:t>
            </a:r>
          </a:p>
          <a:p>
            <a:r>
              <a:rPr lang="ru-RU" smtClean="0"/>
              <a:t>Два важных принципа относительно Писания</a:t>
            </a:r>
          </a:p>
          <a:p>
            <a:r>
              <a:rPr lang="ru-RU" smtClean="0"/>
              <a:t>Этапы подготовки проповеди</a:t>
            </a:r>
          </a:p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143000"/>
          </a:xfrm>
        </p:spPr>
        <p:txBody>
          <a:bodyPr/>
          <a:lstStyle/>
          <a:p>
            <a:r>
              <a:rPr lang="ru-RU" smtClean="0"/>
              <a:t>ОПРЕДЕЛЕНИЕ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43113"/>
          </a:xfrm>
          <a:solidFill>
            <a:srgbClr val="00B050">
              <a:alpha val="30196"/>
            </a:srgbClr>
          </a:solidFill>
          <a:ln w="76200">
            <a:solidFill>
              <a:srgbClr val="FF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ru-RU" dirty="0" smtClean="0"/>
              <a:t>	ПРОПОВЕДЬ – это основанная на Библии публичная речь, в которой объясняется смысл Слова Божьего и содержится призыв к изменению жизни.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28625" y="-1428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57250" indent="-857250" algn="ctr">
              <a:buFont typeface="+mj-lt"/>
              <a:buAutoNum type="romanUcPeriod"/>
              <a:defRPr/>
            </a:pPr>
            <a:r>
              <a:rPr lang="ru-RU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ВВЕДЕНИЕ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7638"/>
            <a:ext cx="8229600" cy="1143000"/>
          </a:xfrm>
        </p:spPr>
        <p:txBody>
          <a:bodyPr/>
          <a:lstStyle/>
          <a:p>
            <a:r>
              <a:rPr lang="ru-RU" smtClean="0"/>
              <a:t>ЦЕЛЬ ПРОПОВЕДИ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1471613"/>
          </a:xfrm>
          <a:solidFill>
            <a:srgbClr val="FFFF00"/>
          </a:solidFill>
          <a:ln w="762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None/>
              <a:defRPr/>
            </a:pPr>
            <a:r>
              <a:rPr lang="ru-RU" dirty="0" smtClean="0"/>
              <a:t>	Донести Слово Божье до людей, объяснив его и убедив поступать в соответствии с ним.</a:t>
            </a:r>
            <a:endParaRPr lang="ru-RU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57250" indent="-857250" algn="ctr">
              <a:buFont typeface="+mj-lt"/>
              <a:buAutoNum type="romanUcPeriod"/>
              <a:defRPr/>
            </a:pPr>
            <a:r>
              <a:rPr lang="ru-RU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ВВЕДЕНИЕ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85813"/>
            <a:ext cx="9144000" cy="1143000"/>
          </a:xfrm>
        </p:spPr>
        <p:txBody>
          <a:bodyPr/>
          <a:lstStyle/>
          <a:p>
            <a:pPr eaLnBrk="1" hangingPunct="1"/>
            <a:r>
              <a:rPr lang="ru-RU" sz="2400" smtClean="0"/>
              <a:t>ДВА ВАЖНЫХ ПРИНЦИПА ОТНОСИТЕЛЬНО ПИСАНИЯ</a:t>
            </a:r>
            <a:r>
              <a:rPr lang="en-US" sz="2400" smtClean="0"/>
              <a:t/>
            </a:r>
            <a:br>
              <a:rPr lang="en-US" sz="2400" smtClean="0"/>
            </a:br>
            <a:endParaRPr lang="ru-RU" sz="2400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400300"/>
          </a:xfrm>
          <a:solidFill>
            <a:srgbClr val="FFFF00">
              <a:alpha val="56078"/>
            </a:srgbClr>
          </a:solidFill>
          <a:ln w="76200">
            <a:solidFill>
              <a:srgbClr val="FF000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	</a:t>
            </a:r>
            <a:r>
              <a:rPr lang="ru-RU" b="1" smtClean="0"/>
              <a:t>БОГОДУХНОВЕННОСТЬ БИБЛИИ </a:t>
            </a:r>
            <a:r>
              <a:rPr lang="ru-RU" smtClean="0"/>
              <a:t>- это безошибочное, авторитетное, слово от Бога, которое Он передал через избранных людей, не исключая их личностных качеств.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mtClean="0"/>
          </a:p>
        </p:txBody>
      </p:sp>
      <p:sp>
        <p:nvSpPr>
          <p:cNvPr id="11268" name="Прямоугольник 3"/>
          <p:cNvSpPr>
            <a:spLocks noChangeArrowheads="1"/>
          </p:cNvSpPr>
          <p:nvPr/>
        </p:nvSpPr>
        <p:spPr bwMode="auto">
          <a:xfrm>
            <a:off x="500063" y="4214813"/>
            <a:ext cx="8143875" cy="2554287"/>
          </a:xfrm>
          <a:prstGeom prst="rect">
            <a:avLst/>
          </a:prstGeom>
          <a:solidFill>
            <a:srgbClr val="FF0000">
              <a:alpha val="27843"/>
            </a:srgbClr>
          </a:solidFill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/>
              <a:t>ЕДИНОЗНАЧНОСТЬ</a:t>
            </a:r>
            <a:r>
              <a:rPr lang="ru-RU" sz="3200"/>
              <a:t> - У библейского текста есть одно правильное значение (толкование), к которому можно прийти, применяя правильные принципы герменевтики (правила толкования).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0063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57250" indent="-857250" algn="ctr">
              <a:buFont typeface="+mj-lt"/>
              <a:buAutoNum type="romanUcPeriod"/>
              <a:defRPr/>
            </a:pPr>
            <a:r>
              <a:rPr lang="ru-RU" sz="44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ВВЕДЕНИЕ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 animBg="1"/>
      <p:bldP spid="11268" grpId="0" animBg="1"/>
      <p:bldP spid="5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301176</TotalTime>
  <Words>2476</Words>
  <Application>Microsoft Office PowerPoint</Application>
  <PresentationFormat>Экран (4:3)</PresentationFormat>
  <Paragraphs>357</Paragraphs>
  <Slides>42</Slides>
  <Notes>42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Оформление по умолчанию</vt:lpstr>
      <vt:lpstr>ГОМИЛЕТИКА 2 </vt:lpstr>
      <vt:lpstr>ОПИСАНИЕ </vt:lpstr>
      <vt:lpstr>ЦЕЛЬ</vt:lpstr>
      <vt:lpstr>ЛИТЕРАТУРА </vt:lpstr>
      <vt:lpstr>ТРЕБОВАНИЯ</vt:lpstr>
      <vt:lpstr>ВВЕДЕНИЕ</vt:lpstr>
      <vt:lpstr>ОПРЕДЕЛЕНИЕ</vt:lpstr>
      <vt:lpstr>ЦЕЛЬ ПРОПОВЕДИ</vt:lpstr>
      <vt:lpstr>ДВА ВАЖНЫХ ПРИНЦИПА ОТНОСИТЕЛЬНО ПИСАНИЯ </vt:lpstr>
      <vt:lpstr>Слайд 10</vt:lpstr>
      <vt:lpstr>ЭТАПЫ ПОДГОТОВКИ ПРОПОВЕДИ</vt:lpstr>
      <vt:lpstr>Слайд 12</vt:lpstr>
      <vt:lpstr>ПОВЕСТВОВАНИЕ</vt:lpstr>
      <vt:lpstr>Задача проповедника - экзегета</vt:lpstr>
      <vt:lpstr>АСПЕКТЫ ПОВЕСТВОВАНИЯ</vt:lpstr>
      <vt:lpstr>Повествователь (автор)</vt:lpstr>
      <vt:lpstr>Точка зрения </vt:lpstr>
      <vt:lpstr>Виды точек зрения автора</vt:lpstr>
      <vt:lpstr>Слайд 19</vt:lpstr>
      <vt:lpstr>Время</vt:lpstr>
      <vt:lpstr>Сюжет</vt:lpstr>
      <vt:lpstr>Персонажи</vt:lpstr>
      <vt:lpstr>Обстановка</vt:lpstr>
      <vt:lpstr>Литературные приемы (фигуры речи)</vt:lpstr>
      <vt:lpstr>Читатель</vt:lpstr>
      <vt:lpstr>ПРИНЦИПЫ ИЗУЧЕНИЯ ПОВЕСТВОВАТЕЛЬНЫХ ТЕКСТОВ</vt:lpstr>
      <vt:lpstr>Структурный анализ</vt:lpstr>
      <vt:lpstr>Развитие сюжета  Мф 27.66-28.20</vt:lpstr>
      <vt:lpstr>Развитие сюжета в Ионе</vt:lpstr>
      <vt:lpstr>Стилистический анализ</vt:lpstr>
      <vt:lpstr>4 схождения Ионы (развитие драматизма)</vt:lpstr>
      <vt:lpstr>Хиазм Иона 1:4-16 (указание на владычество Божие)</vt:lpstr>
      <vt:lpstr>SOS матросов (владычество Божие над всеми богами)</vt:lpstr>
      <vt:lpstr>Владычество Божие</vt:lpstr>
      <vt:lpstr>Анализ параллельных мест</vt:lpstr>
      <vt:lpstr>Экзегетический анализ</vt:lpstr>
      <vt:lpstr>Теологический анализ</vt:lpstr>
      <vt:lpstr>Контекстуализация</vt:lpstr>
      <vt:lpstr>Особенности проповеди</vt:lpstr>
      <vt:lpstr>Слайд 40</vt:lpstr>
      <vt:lpstr>Притчи</vt:lpstr>
      <vt:lpstr>ДОМАШНЕЕ ЗАДАНИЕ НА СЛЕДУЮЩУЮ СЕССИЮ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Андрей Борков</cp:lastModifiedBy>
  <cp:revision>2012</cp:revision>
  <dcterms:created xsi:type="dcterms:W3CDTF">2008-10-22T14:15:17Z</dcterms:created>
  <dcterms:modified xsi:type="dcterms:W3CDTF">2010-06-10T05:07:58Z</dcterms:modified>
</cp:coreProperties>
</file>